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24"/>
  </p:handoutMasterIdLst>
  <p:sldIdLst>
    <p:sldId id="409" r:id="rId3"/>
    <p:sldId id="411" r:id="rId4"/>
    <p:sldId id="446" r:id="rId6"/>
    <p:sldId id="453" r:id="rId7"/>
    <p:sldId id="445" r:id="rId8"/>
    <p:sldId id="463" r:id="rId9"/>
    <p:sldId id="450" r:id="rId10"/>
    <p:sldId id="464" r:id="rId11"/>
    <p:sldId id="472" r:id="rId12"/>
    <p:sldId id="473" r:id="rId13"/>
    <p:sldId id="474" r:id="rId14"/>
    <p:sldId id="475" r:id="rId15"/>
    <p:sldId id="476" r:id="rId16"/>
    <p:sldId id="478" r:id="rId17"/>
    <p:sldId id="479" r:id="rId18"/>
    <p:sldId id="465" r:id="rId19"/>
    <p:sldId id="449" r:id="rId20"/>
    <p:sldId id="460" r:id="rId21"/>
    <p:sldId id="454" r:id="rId22"/>
    <p:sldId id="433" r:id="rId23"/>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等线" panose="02010600030101010101" pitchFamily="2" charset="-122"/>
      <p:regular r:id="rId32"/>
    </p:embeddedFont>
    <p:embeddedFont>
      <p:font typeface="Abadi" panose="020B0604020104020204" pitchFamily="34" charset="0"/>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5D43"/>
    <a:srgbClr val="FF5E44"/>
    <a:srgbClr val="FF8A2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0" d="100"/>
          <a:sy n="110" d="100"/>
        </p:scale>
        <p:origin x="140" y="76"/>
      </p:cViewPr>
      <p:guideLst>
        <p:guide orient="horz" pos="2160"/>
        <p:guide pos="372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4" Type="http://schemas.openxmlformats.org/officeDocument/2006/relationships/tags" Target="tags/tag148.xml"/><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60简" panose="00020600040101010101" charset="-122"/>
              <a:ea typeface="汉仪旗黑-60简" panose="00020600040101010101" charset="-122"/>
              <a:cs typeface="汉仪旗黑-60简"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汉仪旗黑-60简" panose="00020600040101010101" charset="-122"/>
              </a:rPr>
            </a:fld>
            <a:endParaRPr lang="zh-CN" altLang="en-US">
              <a:ea typeface="汉仪旗黑-60简"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60简" panose="00020600040101010101" charset="-122"/>
              <a:ea typeface="汉仪旗黑-60简" panose="00020600040101010101" charset="-122"/>
              <a:cs typeface="汉仪旗黑-60简"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汉仪旗黑-60简" panose="00020600040101010101" charset="-122"/>
              </a:rPr>
            </a:fld>
            <a:endParaRPr lang="zh-CN" altLang="en-US">
              <a:ea typeface="汉仪旗黑-60简"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60简" panose="00020600040101010101" charset="-122"/>
                <a:ea typeface="汉仪旗黑-60简" panose="00020600040101010101" charset="-122"/>
                <a:cs typeface="汉仪旗黑-60简"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60简" panose="00020600040101010101" charset="-122"/>
                <a:ea typeface="汉仪旗黑-60简" panose="00020600040101010101" charset="-122"/>
                <a:cs typeface="汉仪旗黑-60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60简" panose="00020600040101010101" charset="-122"/>
                <a:ea typeface="汉仪旗黑-60简" panose="00020600040101010101" charset="-122"/>
                <a:cs typeface="汉仪旗黑-60简"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60简" panose="00020600040101010101" charset="-122"/>
                <a:ea typeface="汉仪旗黑-60简" panose="00020600040101010101" charset="-122"/>
                <a:cs typeface="汉仪旗黑-60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1pPr>
    <a:lvl2pPr marL="4572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2pPr>
    <a:lvl3pPr marL="9144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3pPr>
    <a:lvl4pPr marL="13716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4pPr>
    <a:lvl5pPr marL="18288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汉仪旗黑-60简" panose="00020600040101010101" charset="-122"/>
                <a:ea typeface="汉仪旗黑-60简" panose="00020600040101010101"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汉仪旗黑-60简" panose="00020600040101010101" charset="-122"/>
                <a:ea typeface="汉仪旗黑-60简" panose="00020600040101010101"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汉仪旗黑-60简" panose="00020600040101010101" charset="-122"/>
                <a:ea typeface="汉仪旗黑-60简" panose="00020600040101010101"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汉仪旗黑-60简" panose="00020600040101010101" charset="-122"/>
                <a:ea typeface="汉仪旗黑-60简" panose="00020600040101010101"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汉仪旗黑-60简" panose="00020600040101010101" charset="-122"/>
                <a:ea typeface="汉仪旗黑-60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fld id="{49AE70B2-8BF9-45C0-BB95-33D1B9D3A854}" type="slidenum">
              <a:rPr lang="zh-CN" altLang="en-US" smtClean="0"/>
            </a:fld>
            <a:endParaRPr lang="zh-CN" altLang="en-US" dirty="0"/>
          </a:p>
        </p:txBody>
      </p:sp>
      <p:sp>
        <p:nvSpPr>
          <p:cNvPr id="8" name="矩形 7"/>
          <p:cNvSpPr/>
          <p:nvPr userDrawn="1"/>
        </p:nvSpPr>
        <p:spPr>
          <a:xfrm>
            <a:off x="0" y="635"/>
            <a:ext cx="12192635" cy="6858000"/>
          </a:xfrm>
          <a:prstGeom prst="rect">
            <a:avLst/>
          </a:prstGeom>
          <a:noFill/>
          <a:ln w="76200">
            <a:solidFill>
              <a:srgbClr val="FF5E4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60简" panose="00020600040101010101" charset="-122"/>
              <a:ea typeface="汉仪旗黑-60简" panose="00020600040101010101" charset="-122"/>
              <a:cs typeface="汉仪旗黑-60简" panose="00020600040101010101" charset="-122"/>
            </a:endParaRPr>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image" Target="../media/image16.png"/><Relationship Id="rId6" Type="http://schemas.openxmlformats.org/officeDocument/2006/relationships/tags" Target="../tags/tag101.xml"/><Relationship Id="rId5" Type="http://schemas.openxmlformats.org/officeDocument/2006/relationships/image" Target="../media/image15.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1" Type="http://schemas.openxmlformats.org/officeDocument/2006/relationships/notesSlide" Target="../notesSlides/notesSlide9.xml"/><Relationship Id="rId10" Type="http://schemas.openxmlformats.org/officeDocument/2006/relationships/slideLayout" Target="../slideLayouts/slideLayout6.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6.xml"/><Relationship Id="rId6" Type="http://schemas.openxmlformats.org/officeDocument/2006/relationships/tags" Target="../tags/tag107.xml"/><Relationship Id="rId5" Type="http://schemas.openxmlformats.org/officeDocument/2006/relationships/image" Target="../media/image17.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tags" Target="../tags/tag110.xml"/><Relationship Id="rId4" Type="http://schemas.openxmlformats.org/officeDocument/2006/relationships/image" Target="../media/image18.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tags" Target="../tags/tag114.xml"/><Relationship Id="rId6" Type="http://schemas.openxmlformats.org/officeDocument/2006/relationships/image" Target="../media/image21.png"/><Relationship Id="rId5" Type="http://schemas.openxmlformats.org/officeDocument/2006/relationships/tags" Target="../tags/tag113.xml"/><Relationship Id="rId4" Type="http://schemas.openxmlformats.org/officeDocument/2006/relationships/image" Target="../media/image20.png"/><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6.xml"/><Relationship Id="rId7" Type="http://schemas.openxmlformats.org/officeDocument/2006/relationships/tags" Target="../tags/tag118.xml"/><Relationship Id="rId6" Type="http://schemas.openxmlformats.org/officeDocument/2006/relationships/image" Target="../media/image23.png"/><Relationship Id="rId5" Type="http://schemas.openxmlformats.org/officeDocument/2006/relationships/tags" Target="../tags/tag117.xml"/><Relationship Id="rId4" Type="http://schemas.openxmlformats.org/officeDocument/2006/relationships/image" Target="../media/image22.png"/><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6.xml"/><Relationship Id="rId6" Type="http://schemas.openxmlformats.org/officeDocument/2006/relationships/tags" Target="../tags/tag122.xml"/><Relationship Id="rId5" Type="http://schemas.openxmlformats.org/officeDocument/2006/relationships/image" Target="../media/image24.png"/><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image" Target="../media/image1.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image" Target="../media/image28.jpeg"/><Relationship Id="rId5" Type="http://schemas.openxmlformats.org/officeDocument/2006/relationships/tags" Target="../tags/tag127.xml"/><Relationship Id="rId4" Type="http://schemas.openxmlformats.org/officeDocument/2006/relationships/image" Target="../media/image4.png"/><Relationship Id="rId3" Type="http://schemas.openxmlformats.org/officeDocument/2006/relationships/tags" Target="../tags/tag126.xml"/><Relationship Id="rId2" Type="http://schemas.openxmlformats.org/officeDocument/2006/relationships/image" Target="../media/image1.png"/><Relationship Id="rId12" Type="http://schemas.openxmlformats.org/officeDocument/2006/relationships/notesSlide" Target="../notesSlides/notesSlide16.xml"/><Relationship Id="rId11" Type="http://schemas.openxmlformats.org/officeDocument/2006/relationships/slideLayout" Target="../slideLayouts/slideLayout6.xml"/><Relationship Id="rId10" Type="http://schemas.openxmlformats.org/officeDocument/2006/relationships/tags" Target="../tags/tag131.xml"/><Relationship Id="rId1" Type="http://schemas.openxmlformats.org/officeDocument/2006/relationships/tags" Target="../tags/tag125.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image" Target="../media/image4.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image" Target="../media/image1.png"/><Relationship Id="rId10" Type="http://schemas.openxmlformats.org/officeDocument/2006/relationships/notesSlide" Target="../notesSlides/notesSlide17.xml"/><Relationship Id="rId1" Type="http://schemas.openxmlformats.org/officeDocument/2006/relationships/tags" Target="../tags/tag132.xml"/></Relationships>
</file>

<file path=ppt/slides/_rels/slide19.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image" Target="../media/image4.png"/><Relationship Id="rId3" Type="http://schemas.openxmlformats.org/officeDocument/2006/relationships/tags" Target="../tags/tag139.xml"/><Relationship Id="rId2" Type="http://schemas.openxmlformats.org/officeDocument/2006/relationships/image" Target="../media/image1.png"/><Relationship Id="rId11" Type="http://schemas.openxmlformats.org/officeDocument/2006/relationships/notesSlide" Target="../notesSlides/notesSlide18.xml"/><Relationship Id="rId10" Type="http://schemas.openxmlformats.org/officeDocument/2006/relationships/slideLayout" Target="../slideLayouts/slideLayout6.xml"/><Relationship Id="rId1" Type="http://schemas.openxmlformats.org/officeDocument/2006/relationships/tags" Target="../tags/tag138.xml"/></Relationships>
</file>

<file path=ppt/slides/_rels/slide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2" Type="http://schemas.openxmlformats.org/officeDocument/2006/relationships/notesSlide" Target="../notesSlides/notesSlide1.xml"/><Relationship Id="rId11" Type="http://schemas.openxmlformats.org/officeDocument/2006/relationships/slideLayout" Target="../slideLayouts/slideLayout6.xml"/><Relationship Id="rId10" Type="http://schemas.openxmlformats.org/officeDocument/2006/relationships/tags" Target="../tags/tag7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45.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6.xml"/><Relationship Id="rId7" Type="http://schemas.openxmlformats.org/officeDocument/2006/relationships/image" Target="../media/image5.png"/><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image" Target="../media/image4.png"/><Relationship Id="rId3" Type="http://schemas.openxmlformats.org/officeDocument/2006/relationships/tags" Target="../tags/tag74.xml"/><Relationship Id="rId2" Type="http://schemas.openxmlformats.org/officeDocument/2006/relationships/image" Target="../media/image1.png"/><Relationship Id="rId1" Type="http://schemas.openxmlformats.org/officeDocument/2006/relationships/tags" Target="../tags/tag73.xml"/></Relationships>
</file>

<file path=ppt/slides/_rels/slide4.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image" Target="../media/image4.png"/><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notesSlide" Target="../notesSlides/notesSlide3.xml"/><Relationship Id="rId10" Type="http://schemas.openxmlformats.org/officeDocument/2006/relationships/slideLayout" Target="../slideLayouts/slideLayout6.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image" Target="../media/image7.png"/><Relationship Id="rId3" Type="http://schemas.openxmlformats.org/officeDocument/2006/relationships/tags" Target="../tags/tag84.xml"/><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6.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image" Target="../media/image4.png"/><Relationship Id="rId5" Type="http://schemas.openxmlformats.org/officeDocument/2006/relationships/tags" Target="../tags/tag91.xml"/><Relationship Id="rId4" Type="http://schemas.openxmlformats.org/officeDocument/2006/relationships/image" Target="../media/image12.png"/><Relationship Id="rId3" Type="http://schemas.openxmlformats.org/officeDocument/2006/relationships/tags" Target="../tags/tag90.xml"/><Relationship Id="rId2" Type="http://schemas.openxmlformats.org/officeDocument/2006/relationships/tags" Target="../tags/tag89.xml"/><Relationship Id="rId10" Type="http://schemas.openxmlformats.org/officeDocument/2006/relationships/notesSlide" Target="../notesSlides/notesSlide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6.xml"/><Relationship Id="rId7" Type="http://schemas.openxmlformats.org/officeDocument/2006/relationships/tags" Target="../tags/tag97.xml"/><Relationship Id="rId6" Type="http://schemas.openxmlformats.org/officeDocument/2006/relationships/image" Target="../media/image14.png"/><Relationship Id="rId5" Type="http://schemas.openxmlformats.org/officeDocument/2006/relationships/tags" Target="../tags/tag96.xml"/><Relationship Id="rId4" Type="http://schemas.openxmlformats.org/officeDocument/2006/relationships/image" Target="../media/image13.png"/><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descr="1"/>
          <p:cNvPicPr>
            <a:picLocks noChangeAspect="1"/>
          </p:cNvPicPr>
          <p:nvPr/>
        </p:nvPicPr>
        <p:blipFill>
          <a:blip r:embed="rId1"/>
          <a:srcRect b="7062"/>
          <a:stretch>
            <a:fillRect/>
          </a:stretch>
        </p:blipFill>
        <p:spPr>
          <a:xfrm>
            <a:off x="22225" y="4680585"/>
            <a:ext cx="12133580" cy="2141220"/>
          </a:xfrm>
          <a:prstGeom prst="rect">
            <a:avLst/>
          </a:prstGeom>
        </p:spPr>
      </p:pic>
      <p:sp>
        <p:nvSpPr>
          <p:cNvPr id="10" name="圆角矩形"/>
          <p:cNvSpPr/>
          <p:nvPr/>
        </p:nvSpPr>
        <p:spPr>
          <a:xfrm>
            <a:off x="2520837" y="1115604"/>
            <a:ext cx="6432623" cy="1541988"/>
          </a:xfrm>
          <a:prstGeom prst="roundRect">
            <a:avLst>
              <a:gd name="adj" fmla="val 50000"/>
            </a:avLst>
          </a:prstGeom>
          <a:solidFill>
            <a:srgbClr val="FF5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简" panose="00020600040101010101" charset="-122"/>
            </a:endParaRPr>
          </a:p>
        </p:txBody>
      </p:sp>
      <p:pic>
        <p:nvPicPr>
          <p:cNvPr id="5" name="图片" descr="矢量智能对象"/>
          <p:cNvPicPr>
            <a:picLocks noChangeAspect="1"/>
          </p:cNvPicPr>
          <p:nvPr/>
        </p:nvPicPr>
        <p:blipFill>
          <a:blip r:embed="rId2"/>
          <a:stretch>
            <a:fillRect/>
          </a:stretch>
        </p:blipFill>
        <p:spPr>
          <a:xfrm>
            <a:off x="7700010" y="3333115"/>
            <a:ext cx="4491990" cy="3524885"/>
          </a:xfrm>
          <a:prstGeom prst="rect">
            <a:avLst/>
          </a:prstGeom>
        </p:spPr>
      </p:pic>
      <p:pic>
        <p:nvPicPr>
          <p:cNvPr id="7" name="图片" descr="145"/>
          <p:cNvPicPr>
            <a:picLocks noChangeAspect="1"/>
          </p:cNvPicPr>
          <p:nvPr/>
        </p:nvPicPr>
        <p:blipFill>
          <a:blip r:embed="rId3"/>
          <a:srcRect l="41514" t="20630"/>
          <a:stretch>
            <a:fillRect/>
          </a:stretch>
        </p:blipFill>
        <p:spPr>
          <a:xfrm>
            <a:off x="0" y="24130"/>
            <a:ext cx="3148965" cy="1487805"/>
          </a:xfrm>
          <a:prstGeom prst="rect">
            <a:avLst/>
          </a:prstGeom>
        </p:spPr>
      </p:pic>
      <p:sp>
        <p:nvSpPr>
          <p:cNvPr id="9" name="文本框"/>
          <p:cNvSpPr txBox="1"/>
          <p:nvPr/>
        </p:nvSpPr>
        <p:spPr>
          <a:xfrm>
            <a:off x="2793048" y="1212215"/>
            <a:ext cx="5888355" cy="1445260"/>
          </a:xfrm>
          <a:prstGeom prst="rect">
            <a:avLst/>
          </a:prstGeom>
          <a:noFill/>
        </p:spPr>
        <p:txBody>
          <a:bodyPr wrap="square" rtlCol="0">
            <a:spAutoFit/>
          </a:bodyPr>
          <a:lstStyle/>
          <a:p>
            <a:pPr algn="ctr"/>
            <a:r>
              <a:rPr lang="zh-CN" altLang="en-US" sz="4800" b="1" dirty="0">
                <a:solidFill>
                  <a:schemeClr val="bg1"/>
                </a:solidFill>
                <a:latin typeface="Arial" panose="020B0604020202020204" pitchFamily="34" charset="0"/>
                <a:ea typeface="汉仪旗黑-60简" panose="00020600040101010101" charset="-122"/>
                <a:cs typeface="Arial" panose="020B0604020202020204" pitchFamily="34" charset="0"/>
              </a:rPr>
              <a:t>Mushrooms </a:t>
            </a:r>
            <a:r>
              <a:rPr lang="en-GB" altLang="zh-CN" sz="4000" b="1" dirty="0">
                <a:solidFill>
                  <a:schemeClr val="bg1"/>
                </a:solidFill>
                <a:latin typeface="Arial" panose="020B0604020202020204" pitchFamily="34" charset="0"/>
                <a:ea typeface="汉仪旗黑-60简" panose="00020600040101010101" charset="-122"/>
                <a:cs typeface="Arial" panose="020B0604020202020204" pitchFamily="34" charset="0"/>
              </a:rPr>
              <a:t>C</a:t>
            </a:r>
            <a:r>
              <a:rPr lang="zh-CN" altLang="en-US" sz="4000" b="1" dirty="0">
                <a:solidFill>
                  <a:schemeClr val="bg1"/>
                </a:solidFill>
                <a:latin typeface="Arial" panose="020B0604020202020204" pitchFamily="34" charset="0"/>
                <a:ea typeface="汉仪旗黑-60简" panose="00020600040101010101" charset="-122"/>
                <a:cs typeface="Arial" panose="020B0604020202020204" pitchFamily="34" charset="0"/>
              </a:rPr>
              <a:t>lassification</a:t>
            </a:r>
            <a:endParaRPr lang="zh-CN" altLang="en-US" sz="4000" b="1" dirty="0">
              <a:solidFill>
                <a:schemeClr val="bg1"/>
              </a:solidFill>
              <a:latin typeface="Arial" panose="020B0604020202020204" pitchFamily="34" charset="0"/>
              <a:ea typeface="汉仪旗黑-60简" panose="00020600040101010101" charset="-122"/>
              <a:cs typeface="Arial" panose="020B0604020202020204" pitchFamily="34" charset="0"/>
            </a:endParaRPr>
          </a:p>
        </p:txBody>
      </p:sp>
      <p:cxnSp>
        <p:nvCxnSpPr>
          <p:cNvPr id="12" name="直接连接符"/>
          <p:cNvCxnSpPr/>
          <p:nvPr/>
        </p:nvCxnSpPr>
        <p:spPr>
          <a:xfrm flipV="1">
            <a:off x="3608388" y="2791500"/>
            <a:ext cx="412813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11" name="图片" descr="145"/>
          <p:cNvPicPr>
            <a:picLocks noChangeAspect="1"/>
          </p:cNvPicPr>
          <p:nvPr/>
        </p:nvPicPr>
        <p:blipFill>
          <a:blip r:embed="rId3"/>
          <a:srcRect l="67921" t="47900"/>
          <a:stretch>
            <a:fillRect/>
          </a:stretch>
        </p:blipFill>
        <p:spPr>
          <a:xfrm>
            <a:off x="9122410" y="1920240"/>
            <a:ext cx="1304290" cy="737235"/>
          </a:xfrm>
          <a:prstGeom prst="rect">
            <a:avLst/>
          </a:prstGeom>
        </p:spPr>
      </p:pic>
      <p:sp>
        <p:nvSpPr>
          <p:cNvPr id="2" name="文本框 1"/>
          <p:cNvSpPr txBox="1"/>
          <p:nvPr/>
        </p:nvSpPr>
        <p:spPr>
          <a:xfrm>
            <a:off x="3243897" y="3146308"/>
            <a:ext cx="5558155" cy="1754326"/>
          </a:xfrm>
          <a:prstGeom prst="rect">
            <a:avLst/>
          </a:prstGeom>
          <a:noFill/>
        </p:spPr>
        <p:txBody>
          <a:bodyPr wrap="square" rtlCol="0">
            <a:spAutoFit/>
          </a:bodyPr>
          <a:lstStyle/>
          <a:p>
            <a:r>
              <a:rPr lang="en-US" altLang="zh-CN" b="1" dirty="0">
                <a:solidFill>
                  <a:schemeClr val="accent4">
                    <a:lumMod val="75000"/>
                  </a:schemeClr>
                </a:solidFill>
                <a:latin typeface="Arial" panose="020B0604020202020204" pitchFamily="34" charset="0"/>
                <a:cs typeface="Arial" panose="020B0604020202020204" pitchFamily="34" charset="0"/>
              </a:rPr>
              <a:t>group 5</a:t>
            </a:r>
            <a:r>
              <a:rPr lang="zh-CN" altLang="en-US" b="1" dirty="0">
                <a:solidFill>
                  <a:schemeClr val="accent4">
                    <a:lumMod val="75000"/>
                  </a:schemeClr>
                </a:solidFill>
                <a:latin typeface="Arial" panose="020B0604020202020204" pitchFamily="34" charset="0"/>
                <a:cs typeface="Arial" panose="020B0604020202020204" pitchFamily="34" charset="0"/>
              </a:rPr>
              <a:t>：</a:t>
            </a:r>
            <a:endParaRPr lang="zh-CN" altLang="en-US" b="1"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s2136386	Naxin Dong</a:t>
            </a:r>
            <a:endParaRPr lang="zh-CN" altLang="en-US"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s2164009	Jiaxin Wang</a:t>
            </a:r>
            <a:endParaRPr lang="zh-CN" altLang="en-US"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s2165529	Xiaowei Zhang</a:t>
            </a:r>
            <a:endParaRPr lang="zh-CN" altLang="en-US"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s2166997	Xinrui Guo</a:t>
            </a:r>
            <a:endParaRPr lang="en-GB" altLang="zh-CN"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s2129915	Pushpanjali Nagarajan</a:t>
            </a:r>
            <a:endParaRPr lang="zh-CN" altLang="en-US" dirty="0">
              <a:solidFill>
                <a:schemeClr val="accent4">
                  <a:lumMod val="75000"/>
                </a:schemeClr>
              </a:solidFill>
              <a:latin typeface="Arial" panose="020B0604020202020204" pitchFamily="34" charset="0"/>
              <a:cs typeface="Arial" panose="020B0604020202020204" pitchFamily="34" charset="0"/>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 name="图片 2"/>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rcRect l="50632" r="-539"/>
          <a:stretch>
            <a:fillRect/>
          </a:stretch>
        </p:blipFill>
        <p:spPr>
          <a:xfrm>
            <a:off x="1168400" y="1736725"/>
            <a:ext cx="3488690" cy="1781810"/>
          </a:xfrm>
          <a:prstGeom prst="rect">
            <a:avLst/>
          </a:prstGeom>
        </p:spPr>
      </p:pic>
      <p:pic>
        <p:nvPicPr>
          <p:cNvPr id="106" name="图片 105"/>
          <p:cNvPicPr>
            <a:picLocks noChangeAspect="1"/>
          </p:cNvPicPr>
          <p:nvPr>
            <p:custDataLst>
              <p:tags r:id="rId6"/>
            </p:custDataLst>
          </p:nvPr>
        </p:nvPicPr>
        <p:blipFill>
          <a:blip r:embed="rId7">
            <a:clrChange>
              <a:clrFrom>
                <a:srgbClr val="FFFFFF">
                  <a:alpha val="100000"/>
                </a:srgbClr>
              </a:clrFrom>
              <a:clrTo>
                <a:srgbClr val="FFFFFF">
                  <a:alpha val="100000"/>
                  <a:alpha val="0"/>
                </a:srgbClr>
              </a:clrTo>
            </a:clrChange>
          </a:blip>
          <a:stretch>
            <a:fillRect/>
          </a:stretch>
        </p:blipFill>
        <p:spPr>
          <a:xfrm>
            <a:off x="5038090" y="1696720"/>
            <a:ext cx="6584950" cy="3755390"/>
          </a:xfrm>
          <a:prstGeom prst="rect">
            <a:avLst/>
          </a:prstGeom>
          <a:noFill/>
          <a:ln w="9525">
            <a:noFill/>
          </a:ln>
        </p:spPr>
      </p:pic>
      <p:pic>
        <p:nvPicPr>
          <p:cNvPr id="2" name="图片 1"/>
          <p:cNvPicPr>
            <a:picLocks noChangeAspect="1"/>
          </p:cNvPicPr>
          <p:nvPr>
            <p:custDataLst>
              <p:tags r:id="rId8"/>
            </p:custDataLst>
          </p:nvPr>
        </p:nvPicPr>
        <p:blipFill>
          <a:blip r:embed="rId5">
            <a:clrChange>
              <a:clrFrom>
                <a:srgbClr val="FFFFFF">
                  <a:alpha val="100000"/>
                </a:srgbClr>
              </a:clrFrom>
              <a:clrTo>
                <a:srgbClr val="FFFFFF">
                  <a:alpha val="100000"/>
                  <a:alpha val="0"/>
                </a:srgbClr>
              </a:clrTo>
            </a:clrChange>
          </a:blip>
          <a:srcRect r="49368"/>
          <a:stretch>
            <a:fillRect/>
          </a:stretch>
        </p:blipFill>
        <p:spPr>
          <a:xfrm>
            <a:off x="1068070" y="3452495"/>
            <a:ext cx="3488690" cy="1756410"/>
          </a:xfrm>
          <a:prstGeom prst="rect">
            <a:avLst/>
          </a:prstGeom>
        </p:spPr>
      </p:pic>
      <p:sp>
        <p:nvSpPr>
          <p:cNvPr id="4" name="文本框 3"/>
          <p:cNvSpPr txBox="1"/>
          <p:nvPr>
            <p:custDataLst>
              <p:tags r:id="rId9"/>
            </p:custDataLst>
          </p:nvPr>
        </p:nvSpPr>
        <p:spPr>
          <a:xfrm>
            <a:off x="1068070" y="5452110"/>
            <a:ext cx="4865370" cy="532765"/>
          </a:xfrm>
          <a:prstGeom prst="rect">
            <a:avLst/>
          </a:prstGeom>
          <a:noFill/>
        </p:spPr>
        <p:txBody>
          <a:bodyPr wrap="square" rtlCol="0">
            <a:noAutofit/>
          </a:bodyPr>
          <a:p>
            <a:pPr algn="just"/>
            <a:r>
              <a:rPr lang="en-GB" dirty="0">
                <a:effectLst/>
                <a:latin typeface="Calibri" panose="020F0502020204030204" pitchFamily="34" charset="0"/>
                <a:ea typeface="等线" panose="02010600030101010101" pitchFamily="2" charset="-122"/>
                <a:cs typeface="Arial" panose="020B0604020202020204" pitchFamily="34" charset="0"/>
              </a:rPr>
              <a:t>The fibrous cap surface mushroom is more edible</a:t>
            </a:r>
            <a:r>
              <a:rPr lang="en-US" altLang="en-GB" dirty="0">
                <a:effectLst/>
                <a:latin typeface="Calibri" panose="020F0502020204030204" pitchFamily="34" charset="0"/>
                <a:ea typeface="等线" panose="02010600030101010101" pitchFamily="2" charset="-122"/>
                <a:cs typeface="Arial" panose="020B0604020202020204" pitchFamily="34" charset="0"/>
              </a:rPr>
              <a:t>.</a:t>
            </a:r>
            <a:endParaRPr lang="en-US" altLang="en-GB"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108" name="图片 107"/>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tretch>
            <a:fillRect/>
          </a:stretch>
        </p:blipFill>
        <p:spPr>
          <a:xfrm>
            <a:off x="838200" y="1541780"/>
            <a:ext cx="8186420" cy="4668520"/>
          </a:xfrm>
          <a:prstGeom prst="rect">
            <a:avLst/>
          </a:prstGeom>
          <a:noFill/>
          <a:ln w="9525">
            <a:noFill/>
          </a:ln>
        </p:spPr>
      </p:pic>
      <p:sp>
        <p:nvSpPr>
          <p:cNvPr id="4" name="文本框 3"/>
          <p:cNvSpPr txBox="1"/>
          <p:nvPr>
            <p:custDataLst>
              <p:tags r:id="rId6"/>
            </p:custDataLst>
          </p:nvPr>
        </p:nvSpPr>
        <p:spPr>
          <a:xfrm>
            <a:off x="9267190" y="3004820"/>
            <a:ext cx="2574290" cy="1743075"/>
          </a:xfrm>
          <a:prstGeom prst="rect">
            <a:avLst/>
          </a:prstGeom>
          <a:noFill/>
        </p:spPr>
        <p:txBody>
          <a:bodyPr wrap="square" rtlCol="0">
            <a:noAutofit/>
          </a:bodyPr>
          <a:p>
            <a:pPr algn="just"/>
            <a:r>
              <a:rPr dirty="0">
                <a:effectLst/>
                <a:latin typeface="Calibri" panose="020F0502020204030204" pitchFamily="34" charset="0"/>
                <a:ea typeface="等线" panose="02010600030101010101" pitchFamily="2" charset="-122"/>
                <a:cs typeface="Arial" panose="020B0604020202020204" pitchFamily="34" charset="0"/>
              </a:rPr>
              <a:t>The cap surface is brown and gray mushrooms are the most, and the cap surface is yellow and red mushrooms are more</a:t>
            </a:r>
            <a:r>
              <a:rPr lang="en-US" dirty="0">
                <a:effectLst/>
                <a:latin typeface="Calibri" panose="020F0502020204030204" pitchFamily="34" charset="0"/>
                <a:ea typeface="等线" panose="02010600030101010101" pitchFamily="2" charset="-122"/>
                <a:cs typeface="Arial" panose="020B0604020202020204" pitchFamily="34" charset="0"/>
              </a:rPr>
              <a:t> </a:t>
            </a:r>
            <a:r>
              <a:rPr dirty="0">
                <a:effectLst/>
                <a:latin typeface="Calibri" panose="020F0502020204030204" pitchFamily="34" charset="0"/>
                <a:ea typeface="等线" panose="02010600030101010101" pitchFamily="2" charset="-122"/>
                <a:cs typeface="Arial" panose="020B0604020202020204" pitchFamily="34" charset="0"/>
              </a:rPr>
              <a:t>poisonous</a:t>
            </a:r>
            <a:r>
              <a:rPr lang="en-US" dirty="0">
                <a:effectLst/>
                <a:latin typeface="Calibri" panose="020F0502020204030204" pitchFamily="34" charset="0"/>
                <a:ea typeface="等线" panose="02010600030101010101" pitchFamily="2" charset="-122"/>
                <a:cs typeface="Arial" panose="020B0604020202020204" pitchFamily="34" charset="0"/>
              </a:rPr>
              <a:t>.</a:t>
            </a:r>
            <a:endParaRPr lang="en-US"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82295" y="1688465"/>
            <a:ext cx="4487545" cy="2679700"/>
          </a:xfrm>
          <a:prstGeom prst="rect">
            <a:avLst/>
          </a:prstGeom>
        </p:spPr>
      </p:pic>
      <p:pic>
        <p:nvPicPr>
          <p:cNvPr id="105" name="图片 104"/>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5139690" y="1688465"/>
            <a:ext cx="6594475" cy="3763645"/>
          </a:xfrm>
          <a:prstGeom prst="rect">
            <a:avLst/>
          </a:prstGeom>
          <a:noFill/>
          <a:ln w="9525">
            <a:noFill/>
          </a:ln>
        </p:spPr>
      </p:pic>
      <p:sp>
        <p:nvSpPr>
          <p:cNvPr id="2" name="文本框 1"/>
          <p:cNvSpPr txBox="1"/>
          <p:nvPr/>
        </p:nvSpPr>
        <p:spPr>
          <a:xfrm>
            <a:off x="725805" y="4709795"/>
            <a:ext cx="4413885" cy="645160"/>
          </a:xfrm>
          <a:prstGeom prst="rect">
            <a:avLst/>
          </a:prstGeom>
          <a:noFill/>
        </p:spPr>
        <p:txBody>
          <a:bodyPr wrap="square" rtlCol="0" anchor="t">
            <a:spAutoFit/>
          </a:bodyPr>
          <a:p>
            <a:r>
              <a:rPr dirty="0">
                <a:effectLst/>
                <a:latin typeface="Calibri" panose="020F0502020204030204" pitchFamily="34" charset="0"/>
                <a:ea typeface="等线" panose="02010600030101010101" pitchFamily="2" charset="-122"/>
                <a:cs typeface="Arial" panose="020B0604020202020204" pitchFamily="34" charset="0"/>
              </a:rPr>
              <a:t>Most of the sample mushrooms have free gill attachment</a:t>
            </a:r>
            <a:r>
              <a:rPr lang="en-US" dirty="0">
                <a:effectLst/>
                <a:latin typeface="Calibri" panose="020F0502020204030204" pitchFamily="34" charset="0"/>
                <a:ea typeface="等线" panose="02010600030101010101" pitchFamily="2" charset="-122"/>
                <a:cs typeface="Arial" panose="020B0604020202020204" pitchFamily="34" charset="0"/>
              </a:rPr>
              <a:t>.</a:t>
            </a:r>
            <a:endParaRPr lang="en-US"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838835" y="2059305"/>
            <a:ext cx="3876675" cy="1678940"/>
          </a:xfrm>
          <a:prstGeom prst="rect">
            <a:avLst/>
          </a:prstGeom>
        </p:spPr>
      </p:pic>
      <p:pic>
        <p:nvPicPr>
          <p:cNvPr id="104" name="图片 103"/>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4955540" y="2059305"/>
            <a:ext cx="6901815" cy="3939540"/>
          </a:xfrm>
          <a:prstGeom prst="rect">
            <a:avLst/>
          </a:prstGeom>
          <a:noFill/>
          <a:ln w="9525">
            <a:noFill/>
          </a:ln>
        </p:spPr>
      </p:pic>
      <p:sp>
        <p:nvSpPr>
          <p:cNvPr id="2" name="文本框 1"/>
          <p:cNvSpPr txBox="1"/>
          <p:nvPr>
            <p:custDataLst>
              <p:tags r:id="rId7"/>
            </p:custDataLst>
          </p:nvPr>
        </p:nvSpPr>
        <p:spPr>
          <a:xfrm>
            <a:off x="725805" y="4709795"/>
            <a:ext cx="4413885" cy="645160"/>
          </a:xfrm>
          <a:prstGeom prst="rect">
            <a:avLst/>
          </a:prstGeom>
          <a:noFill/>
        </p:spPr>
        <p:txBody>
          <a:bodyPr wrap="square" rtlCol="0" anchor="t">
            <a:spAutoFit/>
          </a:bodyPr>
          <a:p>
            <a:r>
              <a:rPr dirty="0">
                <a:effectLst/>
                <a:latin typeface="Calibri" panose="020F0502020204030204" pitchFamily="34" charset="0"/>
                <a:ea typeface="等线" panose="02010600030101010101" pitchFamily="2" charset="-122"/>
                <a:cs typeface="Arial" panose="020B0604020202020204" pitchFamily="34" charset="0"/>
              </a:rPr>
              <a:t>Crowed gill spacing mushrooms are mostly edible</a:t>
            </a:r>
            <a:r>
              <a:rPr lang="en-US" dirty="0">
                <a:effectLst/>
                <a:latin typeface="Calibri" panose="020F0502020204030204" pitchFamily="34" charset="0"/>
                <a:ea typeface="等线" panose="02010600030101010101" pitchFamily="2" charset="-122"/>
                <a:cs typeface="Arial" panose="020B0604020202020204" pitchFamily="34" charset="0"/>
              </a:rPr>
              <a:t>.</a:t>
            </a:r>
            <a:endParaRPr lang="en-US"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88975" y="1960245"/>
            <a:ext cx="4349115" cy="2153285"/>
          </a:xfrm>
          <a:prstGeom prst="rect">
            <a:avLst/>
          </a:prstGeom>
        </p:spPr>
      </p:pic>
      <p:pic>
        <p:nvPicPr>
          <p:cNvPr id="102" name="图片 101"/>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5287010" y="1905635"/>
            <a:ext cx="6623050" cy="3780155"/>
          </a:xfrm>
          <a:prstGeom prst="rect">
            <a:avLst/>
          </a:prstGeom>
          <a:noFill/>
          <a:ln w="9525">
            <a:noFill/>
          </a:ln>
        </p:spPr>
      </p:pic>
      <p:sp>
        <p:nvSpPr>
          <p:cNvPr id="2" name="文本框 1"/>
          <p:cNvSpPr txBox="1"/>
          <p:nvPr>
            <p:custDataLst>
              <p:tags r:id="rId7"/>
            </p:custDataLst>
          </p:nvPr>
        </p:nvSpPr>
        <p:spPr>
          <a:xfrm>
            <a:off x="725805" y="4709795"/>
            <a:ext cx="4413885" cy="1476375"/>
          </a:xfrm>
          <a:prstGeom prst="rect">
            <a:avLst/>
          </a:prstGeom>
          <a:noFill/>
        </p:spPr>
        <p:txBody>
          <a:bodyPr wrap="square" rtlCol="0" anchor="t">
            <a:spAutoFit/>
          </a:bodyPr>
          <a:p>
            <a:pPr algn="just"/>
            <a:r>
              <a:rPr dirty="0">
                <a:effectLst/>
                <a:latin typeface="Calibri" panose="020F0502020204030204" pitchFamily="34" charset="0"/>
                <a:ea typeface="等线" panose="02010600030101010101" pitchFamily="2" charset="-122"/>
                <a:cs typeface="Arial" panose="020B0604020202020204" pitchFamily="34" charset="0"/>
              </a:rPr>
              <a:t>The ring type is the pendant type of mushrooms, most of which are edible; evanescent and large ring type mushrooms may be poisonous, especially large ring type mushrooms</a:t>
            </a:r>
            <a:endParaRPr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101" name="图片 100"/>
          <p:cNvPicPr>
            <a:picLocks noChangeAspect="1"/>
          </p:cNvPicPr>
          <p:nvPr>
            <p:custDataLst>
              <p:tags r:id="rId4"/>
            </p:custDataLst>
          </p:nvPr>
        </p:nvPicPr>
        <p:blipFill>
          <a:blip r:embed="rId5"/>
          <a:stretch>
            <a:fillRect/>
          </a:stretch>
        </p:blipFill>
        <p:spPr>
          <a:xfrm>
            <a:off x="1071880" y="1634490"/>
            <a:ext cx="7623175" cy="4347845"/>
          </a:xfrm>
          <a:prstGeom prst="rect">
            <a:avLst/>
          </a:prstGeom>
          <a:noFill/>
          <a:ln w="9525">
            <a:noFill/>
          </a:ln>
        </p:spPr>
      </p:pic>
      <p:sp>
        <p:nvSpPr>
          <p:cNvPr id="4" name="文本框 3"/>
          <p:cNvSpPr txBox="1"/>
          <p:nvPr>
            <p:custDataLst>
              <p:tags r:id="rId6"/>
            </p:custDataLst>
          </p:nvPr>
        </p:nvSpPr>
        <p:spPr>
          <a:xfrm>
            <a:off x="9121140" y="2791460"/>
            <a:ext cx="2574290" cy="2033905"/>
          </a:xfrm>
          <a:prstGeom prst="rect">
            <a:avLst/>
          </a:prstGeom>
          <a:noFill/>
        </p:spPr>
        <p:txBody>
          <a:bodyPr wrap="square" rtlCol="0">
            <a:noAutofit/>
          </a:bodyPr>
          <a:p>
            <a:pPr algn="just"/>
            <a:r>
              <a:rPr dirty="0">
                <a:effectLst/>
                <a:latin typeface="Calibri" panose="020F0502020204030204" pitchFamily="34" charset="0"/>
                <a:ea typeface="等线" panose="02010600030101010101" pitchFamily="2" charset="-122"/>
                <a:cs typeface="Arial" panose="020B0604020202020204" pitchFamily="34" charset="0"/>
              </a:rPr>
              <a:t>The mushrooms living in woods and grasses are the most, most of them are edible; most of the mushrooms living in paths and leaves habitats are poisonous</a:t>
            </a:r>
            <a:r>
              <a:rPr lang="en-US" dirty="0">
                <a:effectLst/>
                <a:latin typeface="Calibri" panose="020F0502020204030204" pitchFamily="34" charset="0"/>
                <a:ea typeface="等线" panose="02010600030101010101" pitchFamily="2" charset="-122"/>
                <a:cs typeface="Arial" panose="020B0604020202020204" pitchFamily="34" charset="0"/>
              </a:rPr>
              <a:t>.</a:t>
            </a:r>
            <a:endParaRPr lang="en-US"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1"/>
          <a:stretch>
            <a:fillRect/>
          </a:stretch>
        </p:blipFill>
        <p:spPr>
          <a:xfrm>
            <a:off x="2663445" y="2584459"/>
            <a:ext cx="5667755" cy="2823811"/>
          </a:xfrm>
          <a:prstGeom prst="rect">
            <a:avLst/>
          </a:prstGeom>
          <a:ln>
            <a:solidFill>
              <a:schemeClr val="accent4"/>
            </a:solidFill>
          </a:ln>
        </p:spPr>
      </p:pic>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sp>
        <p:nvSpPr>
          <p:cNvPr id="13" name="椭圆"/>
          <p:cNvSpPr/>
          <p:nvPr>
            <p:custDataLst>
              <p:tags r:id="rId3"/>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04</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4"/>
            </p:custDataLst>
          </p:nvPr>
        </p:nvSpPr>
        <p:spPr>
          <a:xfrm>
            <a:off x="4253093" y="447989"/>
            <a:ext cx="5559425" cy="645160"/>
          </a:xfrm>
          <a:prstGeom prst="rect">
            <a:avLst/>
          </a:prstGeom>
          <a:noFill/>
        </p:spPr>
        <p:txBody>
          <a:bodyPr wrap="square" rtlCol="0">
            <a:spAutoFit/>
          </a:bodyPr>
          <a:lstStyle/>
          <a:p>
            <a:pPr algn="l"/>
            <a:r>
              <a:rPr lang="en-GB"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 </a:t>
            </a:r>
            <a:r>
              <a:rPr lang="en-US" altLang="en-GB"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Pre-processing</a:t>
            </a:r>
            <a:endParaRPr lang="en-US" altLang="en-GB"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20" name="Picture 19"/>
          <p:cNvPicPr>
            <a:picLocks noChangeAspect="1"/>
          </p:cNvPicPr>
          <p:nvPr/>
        </p:nvPicPr>
        <p:blipFill rotWithShape="1">
          <a:blip r:embed="rId5"/>
          <a:srcRect b="23401"/>
          <a:stretch>
            <a:fillRect/>
          </a:stretch>
        </p:blipFill>
        <p:spPr>
          <a:xfrm>
            <a:off x="422827" y="1500747"/>
            <a:ext cx="6467475" cy="2174215"/>
          </a:xfrm>
          <a:prstGeom prst="rect">
            <a:avLst/>
          </a:prstGeom>
          <a:ln>
            <a:solidFill>
              <a:schemeClr val="accent4"/>
            </a:solidFill>
          </a:ln>
        </p:spPr>
      </p:pic>
      <p:pic>
        <p:nvPicPr>
          <p:cNvPr id="21" name="Picture 20"/>
          <p:cNvPicPr>
            <a:picLocks noChangeAspect="1"/>
          </p:cNvPicPr>
          <p:nvPr/>
        </p:nvPicPr>
        <p:blipFill rotWithShape="1">
          <a:blip r:embed="rId6"/>
          <a:srcRect l="7291"/>
          <a:stretch>
            <a:fillRect/>
          </a:stretch>
        </p:blipFill>
        <p:spPr>
          <a:xfrm>
            <a:off x="6911110" y="1348347"/>
            <a:ext cx="4750856" cy="2990850"/>
          </a:xfrm>
          <a:prstGeom prst="rect">
            <a:avLst/>
          </a:prstGeom>
          <a:ln>
            <a:solidFill>
              <a:schemeClr val="accent4"/>
            </a:solidFill>
          </a:ln>
        </p:spPr>
      </p:pic>
      <p:sp>
        <p:nvSpPr>
          <p:cNvPr id="22" name="TextBox 21"/>
          <p:cNvSpPr txBox="1"/>
          <p:nvPr/>
        </p:nvSpPr>
        <p:spPr>
          <a:xfrm>
            <a:off x="1264303" y="5509653"/>
            <a:ext cx="8166723" cy="923330"/>
          </a:xfrm>
          <a:prstGeom prst="rect">
            <a:avLst/>
          </a:prstGeom>
          <a:noFill/>
        </p:spPr>
        <p:txBody>
          <a:bodyPr wrap="none" rtlCol="0">
            <a:spAutoFit/>
          </a:bodyPr>
          <a:lstStyle/>
          <a:p>
            <a:pPr marL="285750" indent="-285750">
              <a:buFont typeface="Arial" panose="020B0604020202020204" pitchFamily="34" charset="0"/>
              <a:buChar char="•"/>
            </a:pPr>
            <a:r>
              <a:rPr lang="en-GB" b="1" dirty="0">
                <a:solidFill>
                  <a:srgbClr val="2A2B2E"/>
                </a:solidFill>
                <a:latin typeface="PingFang SC"/>
              </a:rPr>
              <a:t>Digitize the category data.</a:t>
            </a:r>
            <a:endParaRPr lang="en-GB" b="1" dirty="0">
              <a:solidFill>
                <a:srgbClr val="2A2B2E"/>
              </a:solidFill>
              <a:latin typeface="PingFang SC"/>
            </a:endParaRPr>
          </a:p>
          <a:p>
            <a:pPr marL="285750" indent="-285750">
              <a:buFont typeface="Arial" panose="020B0604020202020204" pitchFamily="34" charset="0"/>
              <a:buChar char="•"/>
            </a:pPr>
            <a:r>
              <a:rPr lang="en-GB" b="1" dirty="0">
                <a:solidFill>
                  <a:srgbClr val="2A2B2E"/>
                </a:solidFill>
                <a:latin typeface="PingFang SC"/>
              </a:rPr>
              <a:t>The data set used for training the model usually needs to be shuffled in advance.</a:t>
            </a:r>
            <a:endParaRPr lang="en-GB" b="1" dirty="0">
              <a:solidFill>
                <a:srgbClr val="2A2B2E"/>
              </a:solidFill>
              <a:latin typeface="PingFang SC"/>
            </a:endParaRPr>
          </a:p>
          <a:p>
            <a:pPr marL="285750" indent="-285750">
              <a:buFont typeface="Arial" panose="020B0604020202020204" pitchFamily="34" charset="0"/>
              <a:buChar char="•"/>
            </a:pPr>
            <a:r>
              <a:rPr lang="en-GB" b="1" dirty="0">
                <a:solidFill>
                  <a:srgbClr val="2A2B2E"/>
                </a:solidFill>
                <a:latin typeface="PingFang SC"/>
              </a:rPr>
              <a:t>Set 'class' as the target column.</a:t>
            </a:r>
            <a:endParaRPr lang="en-GB" b="1" dirty="0">
              <a:solidFill>
                <a:srgbClr val="2A2B2E"/>
              </a:solidFill>
              <a:latin typeface="PingFang SC"/>
            </a:endParaRP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p:cNvSpPr txBox="1"/>
          <p:nvPr>
            <p:custDataLst>
              <p:tags r:id="rId1"/>
            </p:custDataLst>
          </p:nvPr>
        </p:nvSpPr>
        <p:spPr>
          <a:xfrm>
            <a:off x="4497570" y="628651"/>
            <a:ext cx="3196590" cy="645160"/>
          </a:xfrm>
          <a:prstGeom prst="rect">
            <a:avLst/>
          </a:prstGeom>
          <a:noFill/>
        </p:spPr>
        <p:txBody>
          <a:bodyPr wrap="square" rtlCol="0">
            <a:spAutoFit/>
          </a:bodyPr>
          <a:lstStyle/>
          <a:p>
            <a:pPr lvl="0"/>
            <a:r>
              <a:rPr lang="en-GB" altLang="zh-CN" sz="36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rPr>
              <a:t>Modeling</a:t>
            </a:r>
            <a:endParaRPr lang="zh-CN" altLang="en-US" sz="3600" dirty="0">
              <a:solidFill>
                <a:prstClr val="black"/>
              </a:solidFill>
              <a:latin typeface="汉仪旗黑-60简" panose="00020600040101010101" charset="-122"/>
              <a:ea typeface="汉仪旗黑-60简" panose="00020600040101010101" charset="-122"/>
              <a:cs typeface="汉仪旗黑-60简" panose="00020600040101010101" charset="-122"/>
            </a:endParaRPr>
          </a:p>
        </p:txBody>
      </p:sp>
      <p:cxnSp>
        <p:nvCxnSpPr>
          <p:cNvPr id="51" name="直接连接符"/>
          <p:cNvCxnSpPr/>
          <p:nvPr/>
        </p:nvCxnSpPr>
        <p:spPr>
          <a:xfrm>
            <a:off x="4790440" y="1366520"/>
            <a:ext cx="1591310" cy="1905"/>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sp>
        <p:nvSpPr>
          <p:cNvPr id="3" name="文本框 2"/>
          <p:cNvSpPr txBox="1"/>
          <p:nvPr/>
        </p:nvSpPr>
        <p:spPr>
          <a:xfrm>
            <a:off x="2734945" y="1901190"/>
            <a:ext cx="4023995" cy="4568190"/>
          </a:xfrm>
          <a:prstGeom prst="rect">
            <a:avLst/>
          </a:prstGeom>
          <a:noFill/>
        </p:spPr>
        <p:txBody>
          <a:bodyPr wrap="square" rtlCol="0">
            <a:noAutofit/>
          </a:bodyPr>
          <a:lstStyle/>
          <a:p>
            <a:pPr>
              <a:lnSpc>
                <a:spcPct val="90000"/>
              </a:lnSpc>
            </a:pPr>
            <a:r>
              <a:rPr lang="en-GB" sz="3200" b="1" dirty="0">
                <a:solidFill>
                  <a:schemeClr val="accent4">
                    <a:lumMod val="50000"/>
                  </a:schemeClr>
                </a:solidFill>
                <a:latin typeface="Abadi" panose="020B0604020104020204" pitchFamily="34" charset="0"/>
                <a:cs typeface="Arial" panose="020B0604020202020204" pitchFamily="34" charset="0"/>
              </a:rPr>
              <a:t>Decision Trees</a:t>
            </a:r>
            <a:endParaRPr lang="en-GB" sz="3200" b="1" dirty="0">
              <a:solidFill>
                <a:schemeClr val="accent4">
                  <a:lumMod val="50000"/>
                </a:schemeClr>
              </a:solidFill>
              <a:latin typeface="Abadi" panose="020B0604020104020204" pitchFamily="34" charset="0"/>
              <a:cs typeface="Arial" panose="020B0604020202020204" pitchFamily="34" charset="0"/>
            </a:endParaRPr>
          </a:p>
          <a:p>
            <a:pPr>
              <a:lnSpc>
                <a:spcPct val="90000"/>
              </a:lnSpc>
            </a:pPr>
            <a:endParaRPr sz="3200" dirty="0">
              <a:solidFill>
                <a:schemeClr val="accent4">
                  <a:lumMod val="50000"/>
                </a:schemeClr>
              </a:solidFill>
              <a:latin typeface="Abadi" panose="020B0604020104020204" pitchFamily="34" charset="0"/>
              <a:cs typeface="Arial" panose="020B0604020202020204" pitchFamily="34" charset="0"/>
            </a:endParaRPr>
          </a:p>
          <a:p>
            <a:pPr>
              <a:lnSpc>
                <a:spcPct val="90000"/>
              </a:lnSpc>
            </a:pPr>
            <a:r>
              <a:rPr lang="en-GB" sz="3200" b="1" i="0" dirty="0">
                <a:solidFill>
                  <a:schemeClr val="accent4">
                    <a:lumMod val="50000"/>
                  </a:schemeClr>
                </a:solidFill>
                <a:effectLst/>
                <a:latin typeface="Abadi" panose="020B0604020104020204" pitchFamily="34" charset="0"/>
              </a:rPr>
              <a:t>Random Forest</a:t>
            </a:r>
            <a:endParaRPr lang="en-GB" sz="3200" b="1" i="0" dirty="0">
              <a:solidFill>
                <a:schemeClr val="accent4">
                  <a:lumMod val="50000"/>
                </a:schemeClr>
              </a:solidFill>
              <a:effectLst/>
              <a:latin typeface="Abadi" panose="020B0604020104020204" pitchFamily="34" charset="0"/>
            </a:endParaRPr>
          </a:p>
          <a:p>
            <a:pPr>
              <a:lnSpc>
                <a:spcPct val="90000"/>
              </a:lnSpc>
            </a:pPr>
            <a:endParaRPr lang="en-GB" sz="3200" b="0" i="0" dirty="0">
              <a:solidFill>
                <a:schemeClr val="accent4">
                  <a:lumMod val="50000"/>
                </a:schemeClr>
              </a:solidFill>
              <a:effectLst/>
              <a:latin typeface="Abadi" panose="020B0604020104020204" pitchFamily="34" charset="0"/>
            </a:endParaRPr>
          </a:p>
          <a:p>
            <a:pPr>
              <a:lnSpc>
                <a:spcPct val="90000"/>
              </a:lnSpc>
            </a:pPr>
            <a:r>
              <a:rPr lang="en-GB" sz="3200" b="1" dirty="0">
                <a:solidFill>
                  <a:schemeClr val="accent4">
                    <a:lumMod val="50000"/>
                  </a:schemeClr>
                </a:solidFill>
                <a:latin typeface="Abadi" panose="020B0604020104020204" pitchFamily="34" charset="0"/>
                <a:cs typeface="Arial" panose="020B0604020202020204" pitchFamily="34" charset="0"/>
              </a:rPr>
              <a:t>Logistic Regression</a:t>
            </a:r>
            <a:endParaRPr lang="en-GB" sz="3200" b="1" dirty="0">
              <a:solidFill>
                <a:schemeClr val="accent4">
                  <a:lumMod val="50000"/>
                </a:schemeClr>
              </a:solidFill>
              <a:latin typeface="Abadi" panose="020B0604020104020204" pitchFamily="34" charset="0"/>
              <a:cs typeface="Arial" panose="020B0604020202020204" pitchFamily="34" charset="0"/>
            </a:endParaRPr>
          </a:p>
          <a:p>
            <a:pPr>
              <a:lnSpc>
                <a:spcPct val="90000"/>
              </a:lnSpc>
            </a:pPr>
            <a:endParaRPr lang="en-GB" sz="3200" b="1" dirty="0">
              <a:solidFill>
                <a:schemeClr val="accent4">
                  <a:lumMod val="50000"/>
                </a:schemeClr>
              </a:solidFill>
              <a:latin typeface="Abadi" panose="020B0604020104020204" pitchFamily="34" charset="0"/>
              <a:cs typeface="Arial" panose="020B0604020202020204" pitchFamily="34" charset="0"/>
            </a:endParaRPr>
          </a:p>
          <a:p>
            <a:pPr>
              <a:lnSpc>
                <a:spcPct val="90000"/>
              </a:lnSpc>
            </a:pPr>
            <a:r>
              <a:rPr lang="en-GB" sz="3200" b="1" dirty="0">
                <a:solidFill>
                  <a:schemeClr val="accent4">
                    <a:lumMod val="50000"/>
                  </a:schemeClr>
                </a:solidFill>
                <a:latin typeface="Abadi" panose="020B0604020104020204" pitchFamily="34" charset="0"/>
                <a:cs typeface="Arial" panose="020B0604020202020204" pitchFamily="34" charset="0"/>
              </a:rPr>
              <a:t>k-Nearest </a:t>
            </a:r>
            <a:r>
              <a:rPr lang="en-GB" sz="3200" b="1" dirty="0" err="1">
                <a:solidFill>
                  <a:schemeClr val="accent4">
                    <a:lumMod val="50000"/>
                  </a:schemeClr>
                </a:solidFill>
                <a:latin typeface="Abadi" panose="020B0604020104020204" pitchFamily="34" charset="0"/>
                <a:cs typeface="Arial" panose="020B0604020202020204" pitchFamily="34" charset="0"/>
              </a:rPr>
              <a:t>Neighbors</a:t>
            </a:r>
            <a:endParaRPr lang="en-GB" sz="3200" b="1" dirty="0" err="1">
              <a:solidFill>
                <a:schemeClr val="accent4">
                  <a:lumMod val="50000"/>
                </a:schemeClr>
              </a:solidFill>
              <a:latin typeface="Abadi" panose="020B0604020104020204" pitchFamily="34" charset="0"/>
              <a:cs typeface="Arial" panose="020B0604020202020204" pitchFamily="34" charset="0"/>
            </a:endParaRPr>
          </a:p>
          <a:p>
            <a:pPr>
              <a:lnSpc>
                <a:spcPct val="90000"/>
              </a:lnSpc>
            </a:pPr>
            <a:endParaRPr lang="en-GB" sz="3200" b="1" dirty="0">
              <a:solidFill>
                <a:schemeClr val="accent4">
                  <a:lumMod val="50000"/>
                </a:schemeClr>
              </a:solidFill>
              <a:latin typeface="Abadi" panose="020B0604020104020204" pitchFamily="34" charset="0"/>
              <a:cs typeface="Arial" panose="020B0604020202020204" pitchFamily="34" charset="0"/>
            </a:endParaRPr>
          </a:p>
          <a:p>
            <a:pPr>
              <a:lnSpc>
                <a:spcPct val="90000"/>
              </a:lnSpc>
            </a:pPr>
            <a:r>
              <a:rPr lang="en-GB" sz="3200" b="1" dirty="0">
                <a:solidFill>
                  <a:schemeClr val="accent4">
                    <a:lumMod val="50000"/>
                  </a:schemeClr>
                </a:solidFill>
                <a:latin typeface="Abadi" panose="020B0604020104020204" pitchFamily="34" charset="0"/>
                <a:cs typeface="Arial" panose="020B0604020202020204" pitchFamily="34" charset="0"/>
              </a:rPr>
              <a:t>Naive Bayes</a:t>
            </a:r>
            <a:endParaRPr lang="en-GB" sz="3200" b="1" dirty="0">
              <a:solidFill>
                <a:schemeClr val="accent4">
                  <a:lumMod val="50000"/>
                </a:schemeClr>
              </a:solidFill>
              <a:latin typeface="Abadi" panose="020B0604020104020204" pitchFamily="34" charset="0"/>
              <a:cs typeface="Arial" panose="020B0604020202020204" pitchFamily="34" charset="0"/>
            </a:endParaRPr>
          </a:p>
        </p:txBody>
      </p:sp>
      <p:pic>
        <p:nvPicPr>
          <p:cNvPr id="6" name="图片 5"/>
          <p:cNvPicPr>
            <a:picLocks noChangeAspect="1"/>
          </p:cNvPicPr>
          <p:nvPr>
            <p:custDataLst>
              <p:tags r:id="rId3"/>
            </p:custDataLst>
          </p:nvPr>
        </p:nvPicPr>
        <p:blipFill>
          <a:blip r:embed="rId4"/>
          <a:srcRect l="45221" t="48058" r="45278" b="48164"/>
          <a:stretch>
            <a:fillRect/>
          </a:stretch>
        </p:blipFill>
        <p:spPr>
          <a:xfrm>
            <a:off x="2252980" y="2024380"/>
            <a:ext cx="332105" cy="287020"/>
          </a:xfrm>
          <a:prstGeom prst="rect">
            <a:avLst/>
          </a:prstGeom>
        </p:spPr>
      </p:pic>
      <p:sp>
        <p:nvSpPr>
          <p:cNvPr id="13" name="椭圆"/>
          <p:cNvSpPr/>
          <p:nvPr>
            <p:custDataLst>
              <p:tags r:id="rId5"/>
            </p:custDataLst>
          </p:nvPr>
        </p:nvSpPr>
        <p:spPr>
          <a:xfrm flipH="1">
            <a:off x="3580267" y="647065"/>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05</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pic>
        <p:nvPicPr>
          <p:cNvPr id="8" name="图片 7" descr="微信图片_20230507011406"/>
          <p:cNvPicPr>
            <a:picLocks noChangeAspect="1"/>
          </p:cNvPicPr>
          <p:nvPr/>
        </p:nvPicPr>
        <p:blipFill>
          <a:blip r:embed="rId6"/>
          <a:stretch>
            <a:fillRect/>
          </a:stretch>
        </p:blipFill>
        <p:spPr>
          <a:xfrm>
            <a:off x="7085330" y="1203960"/>
            <a:ext cx="4947920" cy="5491480"/>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pic>
        <p:nvPicPr>
          <p:cNvPr id="9" name="图片 8"/>
          <p:cNvPicPr>
            <a:picLocks noChangeAspect="1"/>
          </p:cNvPicPr>
          <p:nvPr>
            <p:custDataLst>
              <p:tags r:id="rId7"/>
            </p:custDataLst>
          </p:nvPr>
        </p:nvPicPr>
        <p:blipFill>
          <a:blip r:embed="rId4"/>
          <a:srcRect l="45221" t="48058" r="45278" b="48164"/>
          <a:stretch>
            <a:fillRect/>
          </a:stretch>
        </p:blipFill>
        <p:spPr>
          <a:xfrm>
            <a:off x="2252980" y="2871470"/>
            <a:ext cx="332105" cy="287020"/>
          </a:xfrm>
          <a:prstGeom prst="rect">
            <a:avLst/>
          </a:prstGeom>
        </p:spPr>
      </p:pic>
      <p:pic>
        <p:nvPicPr>
          <p:cNvPr id="10" name="图片 9"/>
          <p:cNvPicPr>
            <a:picLocks noChangeAspect="1"/>
          </p:cNvPicPr>
          <p:nvPr>
            <p:custDataLst>
              <p:tags r:id="rId8"/>
            </p:custDataLst>
          </p:nvPr>
        </p:nvPicPr>
        <p:blipFill>
          <a:blip r:embed="rId4"/>
          <a:srcRect l="45221" t="48058" r="45278" b="48164"/>
          <a:stretch>
            <a:fillRect/>
          </a:stretch>
        </p:blipFill>
        <p:spPr>
          <a:xfrm>
            <a:off x="2252980" y="3764280"/>
            <a:ext cx="332105" cy="287020"/>
          </a:xfrm>
          <a:prstGeom prst="rect">
            <a:avLst/>
          </a:prstGeom>
        </p:spPr>
      </p:pic>
      <p:pic>
        <p:nvPicPr>
          <p:cNvPr id="11" name="图片 10"/>
          <p:cNvPicPr>
            <a:picLocks noChangeAspect="1"/>
          </p:cNvPicPr>
          <p:nvPr>
            <p:custDataLst>
              <p:tags r:id="rId9"/>
            </p:custDataLst>
          </p:nvPr>
        </p:nvPicPr>
        <p:blipFill>
          <a:blip r:embed="rId4"/>
          <a:srcRect l="45221" t="48058" r="45278" b="48164"/>
          <a:stretch>
            <a:fillRect/>
          </a:stretch>
        </p:blipFill>
        <p:spPr>
          <a:xfrm>
            <a:off x="2252980" y="4656455"/>
            <a:ext cx="332105" cy="287020"/>
          </a:xfrm>
          <a:prstGeom prst="rect">
            <a:avLst/>
          </a:prstGeom>
        </p:spPr>
      </p:pic>
      <p:pic>
        <p:nvPicPr>
          <p:cNvPr id="12" name="图片 11"/>
          <p:cNvPicPr>
            <a:picLocks noChangeAspect="1"/>
          </p:cNvPicPr>
          <p:nvPr>
            <p:custDataLst>
              <p:tags r:id="rId10"/>
            </p:custDataLst>
          </p:nvPr>
        </p:nvPicPr>
        <p:blipFill>
          <a:blip r:embed="rId4"/>
          <a:srcRect l="45221" t="48058" r="45278" b="48164"/>
          <a:stretch>
            <a:fillRect/>
          </a:stretch>
        </p:blipFill>
        <p:spPr>
          <a:xfrm>
            <a:off x="2252980" y="5496560"/>
            <a:ext cx="332105" cy="287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p:cNvSpPr txBox="1"/>
          <p:nvPr>
            <p:custDataLst>
              <p:tags r:id="rId1"/>
            </p:custDataLst>
          </p:nvPr>
        </p:nvSpPr>
        <p:spPr>
          <a:xfrm>
            <a:off x="4497705" y="675005"/>
            <a:ext cx="5659755" cy="645160"/>
          </a:xfrm>
          <a:prstGeom prst="rect">
            <a:avLst/>
          </a:prstGeom>
          <a:noFill/>
        </p:spPr>
        <p:txBody>
          <a:bodyPr wrap="square" rtlCol="0">
            <a:spAutoFit/>
          </a:bodyPr>
          <a:lstStyle/>
          <a:p>
            <a:pPr lvl="0"/>
            <a:r>
              <a:rPr lang="en-GB" altLang="zh-CN" sz="36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rPr>
              <a:t>Model Comparison</a:t>
            </a:r>
            <a:endParaRPr lang="en-GB" altLang="zh-CN" sz="36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cxnSp>
        <p:nvCxnSpPr>
          <p:cNvPr id="51" name="直接连接符"/>
          <p:cNvCxnSpPr/>
          <p:nvPr/>
        </p:nvCxnSpPr>
        <p:spPr>
          <a:xfrm flipV="1">
            <a:off x="5337175" y="1315085"/>
            <a:ext cx="2451100" cy="508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sp>
        <p:nvSpPr>
          <p:cNvPr id="13" name="椭圆"/>
          <p:cNvSpPr/>
          <p:nvPr>
            <p:custDataLst>
              <p:tags r:id="rId3"/>
            </p:custDataLst>
          </p:nvPr>
        </p:nvSpPr>
        <p:spPr>
          <a:xfrm flipH="1">
            <a:off x="3589157" y="647065"/>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06</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 name="文本框 1"/>
          <p:cNvSpPr txBox="1"/>
          <p:nvPr/>
        </p:nvSpPr>
        <p:spPr>
          <a:xfrm>
            <a:off x="1623060" y="1725295"/>
            <a:ext cx="9879330" cy="4030980"/>
          </a:xfrm>
          <a:prstGeom prst="rect">
            <a:avLst/>
          </a:prstGeom>
          <a:noFill/>
        </p:spPr>
        <p:txBody>
          <a:bodyPr wrap="square" rtlCol="0">
            <a:spAutoFit/>
          </a:bodyPr>
          <a:lstStyle/>
          <a:p>
            <a:pPr algn="l">
              <a:buClrTx/>
              <a:buSzTx/>
              <a:buFontTx/>
            </a:pPr>
            <a:r>
              <a:rPr sz="1600">
                <a:latin typeface="Arial" panose="020B0604020202020204" pitchFamily="34" charset="0"/>
                <a:cs typeface="Arial" panose="020B0604020202020204" pitchFamily="34" charset="0"/>
              </a:rPr>
              <a:t>In order to comprehensively evaluate and compare the performance of different classification models, we </a:t>
            </a:r>
            <a:r>
              <a:rPr lang="en-US" sz="1600">
                <a:latin typeface="Arial" panose="020B0604020202020204" pitchFamily="34" charset="0"/>
                <a:cs typeface="Arial" panose="020B0604020202020204" pitchFamily="34" charset="0"/>
              </a:rPr>
              <a:t>will use</a:t>
            </a:r>
            <a:r>
              <a:rPr sz="1600">
                <a:latin typeface="Arial" panose="020B0604020202020204" pitchFamily="34" charset="0"/>
                <a:cs typeface="Arial" panose="020B0604020202020204" pitchFamily="34" charset="0"/>
              </a:rPr>
              <a:t> the following evaluation methods:</a:t>
            </a:r>
            <a:endParaRPr sz="1600">
              <a:latin typeface="Arial" panose="020B0604020202020204" pitchFamily="34" charset="0"/>
              <a:cs typeface="Arial" panose="020B0604020202020204" pitchFamily="34" charset="0"/>
            </a:endParaRPr>
          </a:p>
          <a:p>
            <a:pPr algn="l">
              <a:buClrTx/>
              <a:buSzTx/>
              <a:buFontTx/>
            </a:pPr>
            <a:endParaRPr sz="1600">
              <a:latin typeface="Arial" panose="020B0604020202020204" pitchFamily="34" charset="0"/>
              <a:cs typeface="Arial" panose="020B0604020202020204" pitchFamily="34" charset="0"/>
            </a:endParaRPr>
          </a:p>
          <a:p>
            <a:pPr algn="l">
              <a:buClrTx/>
              <a:buSzTx/>
              <a:buFontTx/>
            </a:pPr>
            <a:r>
              <a:rPr sz="1600" b="1">
                <a:latin typeface="Arial" panose="020B0604020202020204" pitchFamily="34" charset="0"/>
                <a:cs typeface="Arial" panose="020B0604020202020204" pitchFamily="34" charset="0"/>
              </a:rPr>
              <a:t>Precision</a:t>
            </a:r>
            <a:r>
              <a:rPr sz="1600">
                <a:latin typeface="Arial" panose="020B0604020202020204" pitchFamily="34" charset="0"/>
                <a:cs typeface="Arial" panose="020B0604020202020204" pitchFamily="34" charset="0"/>
              </a:rPr>
              <a:t>: Precision measures the proportion of true poisonous mushrooms in samples predicted as poisonous mushrooms, which can accurately reflect the accuracy of different classifiers in predicting poisonous mushrooms.</a:t>
            </a:r>
            <a:endParaRPr sz="1600">
              <a:latin typeface="Arial" panose="020B0604020202020204" pitchFamily="34" charset="0"/>
              <a:cs typeface="Arial" panose="020B0604020202020204" pitchFamily="34" charset="0"/>
            </a:endParaRPr>
          </a:p>
          <a:p>
            <a:pPr algn="l">
              <a:buClrTx/>
              <a:buSzTx/>
              <a:buFontTx/>
            </a:pPr>
            <a:endParaRPr sz="1600">
              <a:latin typeface="Arial" panose="020B0604020202020204" pitchFamily="34" charset="0"/>
              <a:cs typeface="Arial" panose="020B0604020202020204" pitchFamily="34" charset="0"/>
            </a:endParaRPr>
          </a:p>
          <a:p>
            <a:pPr algn="l">
              <a:buClrTx/>
              <a:buSzTx/>
              <a:buFontTx/>
            </a:pPr>
            <a:r>
              <a:rPr sz="1600" b="1">
                <a:latin typeface="Arial" panose="020B0604020202020204" pitchFamily="34" charset="0"/>
                <a:cs typeface="Arial" panose="020B0604020202020204" pitchFamily="34" charset="0"/>
              </a:rPr>
              <a:t>Recall</a:t>
            </a:r>
            <a:r>
              <a:rPr sz="1600">
                <a:latin typeface="Arial" panose="020B0604020202020204" pitchFamily="34" charset="0"/>
                <a:cs typeface="Arial" panose="020B0604020202020204" pitchFamily="34" charset="0"/>
              </a:rPr>
              <a:t>:</a:t>
            </a:r>
            <a:r>
              <a:rPr lang="en-US" sz="1600">
                <a:latin typeface="Arial" panose="020B0604020202020204" pitchFamily="34" charset="0"/>
                <a:cs typeface="Arial" panose="020B0604020202020204" pitchFamily="34" charset="0"/>
              </a:rPr>
              <a:t> </a:t>
            </a:r>
            <a:r>
              <a:rPr sz="1600">
                <a:latin typeface="Arial" panose="020B0604020202020204" pitchFamily="34" charset="0"/>
                <a:cs typeface="Arial" panose="020B0604020202020204" pitchFamily="34" charset="0"/>
              </a:rPr>
              <a:t>Recall measures the proportion of all real poisonous mushrooms predicted by the classifier as poisonous mushrooms. The higher the recall rate, the stronger the classifier's ability to identify real cases.</a:t>
            </a:r>
            <a:endParaRPr sz="1600">
              <a:latin typeface="Arial" panose="020B0604020202020204" pitchFamily="34" charset="0"/>
              <a:cs typeface="Arial" panose="020B0604020202020204" pitchFamily="34" charset="0"/>
            </a:endParaRPr>
          </a:p>
          <a:p>
            <a:pPr algn="l">
              <a:buClrTx/>
              <a:buSzTx/>
              <a:buFontTx/>
            </a:pPr>
            <a:endParaRPr sz="1600">
              <a:latin typeface="Arial" panose="020B0604020202020204" pitchFamily="34" charset="0"/>
              <a:cs typeface="Arial" panose="020B0604020202020204" pitchFamily="34" charset="0"/>
            </a:endParaRPr>
          </a:p>
          <a:p>
            <a:pPr algn="l">
              <a:buClrTx/>
              <a:buSzTx/>
              <a:buFontTx/>
            </a:pPr>
            <a:r>
              <a:rPr sz="1600" b="1">
                <a:latin typeface="Arial" panose="020B0604020202020204" pitchFamily="34" charset="0"/>
                <a:cs typeface="Arial" panose="020B0604020202020204" pitchFamily="34" charset="0"/>
              </a:rPr>
              <a:t>F1 score</a:t>
            </a:r>
            <a:r>
              <a:rPr sz="1600">
                <a:latin typeface="Arial" panose="020B0604020202020204" pitchFamily="34" charset="0"/>
                <a:cs typeface="Arial" panose="020B0604020202020204" pitchFamily="34" charset="0"/>
              </a:rPr>
              <a:t>: F1 score is the harmonic average of </a:t>
            </a:r>
            <a:r>
              <a:rPr lang="en-US" sz="1600">
                <a:latin typeface="Arial" panose="020B0604020202020204" pitchFamily="34" charset="0"/>
                <a:cs typeface="Arial" panose="020B0604020202020204" pitchFamily="34" charset="0"/>
                <a:sym typeface="+mn-ea"/>
              </a:rPr>
              <a:t>p</a:t>
            </a:r>
            <a:r>
              <a:rPr sz="1600">
                <a:latin typeface="Arial" panose="020B0604020202020204" pitchFamily="34" charset="0"/>
                <a:cs typeface="Arial" panose="020B0604020202020204" pitchFamily="34" charset="0"/>
                <a:sym typeface="+mn-ea"/>
              </a:rPr>
              <a:t>recision</a:t>
            </a:r>
            <a:r>
              <a:rPr sz="1600">
                <a:latin typeface="Arial" panose="020B0604020202020204" pitchFamily="34" charset="0"/>
                <a:cs typeface="Arial" panose="020B0604020202020204" pitchFamily="34" charset="0"/>
              </a:rPr>
              <a:t> and recall, which can comprehensively evaluate the performance of the classifier by considering both </a:t>
            </a:r>
            <a:r>
              <a:rPr lang="en-US" sz="1600">
                <a:latin typeface="Arial" panose="020B0604020202020204" pitchFamily="34" charset="0"/>
                <a:cs typeface="Arial" panose="020B0604020202020204" pitchFamily="34" charset="0"/>
                <a:sym typeface="+mn-ea"/>
              </a:rPr>
              <a:t>p</a:t>
            </a:r>
            <a:r>
              <a:rPr sz="1600">
                <a:latin typeface="Arial" panose="020B0604020202020204" pitchFamily="34" charset="0"/>
                <a:cs typeface="Arial" panose="020B0604020202020204" pitchFamily="34" charset="0"/>
                <a:sym typeface="+mn-ea"/>
              </a:rPr>
              <a:t>recision</a:t>
            </a:r>
            <a:r>
              <a:rPr sz="1600">
                <a:latin typeface="Arial" panose="020B0604020202020204" pitchFamily="34" charset="0"/>
                <a:cs typeface="Arial" panose="020B0604020202020204" pitchFamily="34" charset="0"/>
              </a:rPr>
              <a:t> and recall.</a:t>
            </a:r>
            <a:endParaRPr sz="1600">
              <a:latin typeface="Arial" panose="020B0604020202020204" pitchFamily="34" charset="0"/>
              <a:cs typeface="Arial" panose="020B0604020202020204" pitchFamily="34" charset="0"/>
            </a:endParaRPr>
          </a:p>
          <a:p>
            <a:pPr algn="l">
              <a:buClrTx/>
              <a:buSzTx/>
              <a:buFontTx/>
            </a:pPr>
            <a:endParaRPr sz="1600">
              <a:latin typeface="Arial" panose="020B0604020202020204" pitchFamily="34" charset="0"/>
              <a:cs typeface="Arial" panose="020B0604020202020204" pitchFamily="34" charset="0"/>
            </a:endParaRPr>
          </a:p>
          <a:p>
            <a:pPr algn="l">
              <a:buClrTx/>
              <a:buSzTx/>
              <a:buFontTx/>
            </a:pPr>
            <a:r>
              <a:rPr sz="1600" b="1">
                <a:latin typeface="Arial" panose="020B0604020202020204" pitchFamily="34" charset="0"/>
                <a:cs typeface="Arial" panose="020B0604020202020204" pitchFamily="34" charset="0"/>
              </a:rPr>
              <a:t>Confusion matrix</a:t>
            </a:r>
            <a:r>
              <a:rPr sz="1600">
                <a:latin typeface="Arial" panose="020B0604020202020204" pitchFamily="34" charset="0"/>
                <a:cs typeface="Arial" panose="020B0604020202020204" pitchFamily="34" charset="0"/>
              </a:rPr>
              <a:t>: it shows the relationship between the predicted result and the real result of the classifier. The </a:t>
            </a:r>
            <a:r>
              <a:rPr lang="en-US" sz="1600">
                <a:latin typeface="Arial" panose="020B0604020202020204" pitchFamily="34" charset="0"/>
                <a:cs typeface="Arial" panose="020B0604020202020204" pitchFamily="34" charset="0"/>
              </a:rPr>
              <a:t>row</a:t>
            </a:r>
            <a:r>
              <a:rPr sz="1600">
                <a:latin typeface="Arial" panose="020B0604020202020204" pitchFamily="34" charset="0"/>
                <a:cs typeface="Arial" panose="020B0604020202020204" pitchFamily="34" charset="0"/>
              </a:rPr>
              <a:t> represents the actual result, and the </a:t>
            </a:r>
            <a:r>
              <a:rPr lang="en-US" sz="1600">
                <a:latin typeface="Arial" panose="020B0604020202020204" pitchFamily="34" charset="0"/>
                <a:cs typeface="Arial" panose="020B0604020202020204" pitchFamily="34" charset="0"/>
              </a:rPr>
              <a:t>column</a:t>
            </a:r>
            <a:r>
              <a:rPr sz="1600">
                <a:latin typeface="Arial" panose="020B0604020202020204" pitchFamily="34" charset="0"/>
                <a:cs typeface="Arial" panose="020B0604020202020204" pitchFamily="34" charset="0"/>
              </a:rPr>
              <a:t> shows the predicted result. It helps us understand the performance of the model more intuitively, so as to further optimize the model.</a:t>
            </a:r>
            <a:endParaRPr sz="1600">
              <a:latin typeface="Arial" panose="020B0604020202020204" pitchFamily="34" charset="0"/>
              <a:cs typeface="Arial" panose="020B0604020202020204" pitchFamily="34" charset="0"/>
            </a:endParaRPr>
          </a:p>
        </p:txBody>
      </p:sp>
      <p:pic>
        <p:nvPicPr>
          <p:cNvPr id="6" name="图片 5"/>
          <p:cNvPicPr>
            <a:picLocks noChangeAspect="1"/>
          </p:cNvPicPr>
          <p:nvPr>
            <p:custDataLst>
              <p:tags r:id="rId4"/>
            </p:custDataLst>
          </p:nvPr>
        </p:nvPicPr>
        <p:blipFill>
          <a:blip r:embed="rId5"/>
          <a:srcRect l="45221" t="48058" r="45278" b="48164"/>
          <a:stretch>
            <a:fillRect/>
          </a:stretch>
        </p:blipFill>
        <p:spPr>
          <a:xfrm>
            <a:off x="1300480" y="2508885"/>
            <a:ext cx="322580" cy="278765"/>
          </a:xfrm>
          <a:prstGeom prst="rect">
            <a:avLst/>
          </a:prstGeom>
        </p:spPr>
      </p:pic>
      <p:pic>
        <p:nvPicPr>
          <p:cNvPr id="3" name="图片 2"/>
          <p:cNvPicPr>
            <a:picLocks noChangeAspect="1"/>
          </p:cNvPicPr>
          <p:nvPr>
            <p:custDataLst>
              <p:tags r:id="rId6"/>
            </p:custDataLst>
          </p:nvPr>
        </p:nvPicPr>
        <p:blipFill>
          <a:blip r:embed="rId5"/>
          <a:srcRect l="45221" t="48058" r="45278" b="48164"/>
          <a:stretch>
            <a:fillRect/>
          </a:stretch>
        </p:blipFill>
        <p:spPr>
          <a:xfrm>
            <a:off x="1300480" y="3489960"/>
            <a:ext cx="322580" cy="278765"/>
          </a:xfrm>
          <a:prstGeom prst="rect">
            <a:avLst/>
          </a:prstGeom>
        </p:spPr>
      </p:pic>
      <p:pic>
        <p:nvPicPr>
          <p:cNvPr id="4" name="图片 3"/>
          <p:cNvPicPr>
            <a:picLocks noChangeAspect="1"/>
          </p:cNvPicPr>
          <p:nvPr>
            <p:custDataLst>
              <p:tags r:id="rId7"/>
            </p:custDataLst>
          </p:nvPr>
        </p:nvPicPr>
        <p:blipFill>
          <a:blip r:embed="rId5"/>
          <a:srcRect l="45221" t="48058" r="45278" b="48164"/>
          <a:stretch>
            <a:fillRect/>
          </a:stretch>
        </p:blipFill>
        <p:spPr>
          <a:xfrm>
            <a:off x="1300480" y="4192270"/>
            <a:ext cx="322580" cy="278765"/>
          </a:xfrm>
          <a:prstGeom prst="rect">
            <a:avLst/>
          </a:prstGeom>
        </p:spPr>
      </p:pic>
      <p:pic>
        <p:nvPicPr>
          <p:cNvPr id="5" name="图片 4"/>
          <p:cNvPicPr>
            <a:picLocks noChangeAspect="1"/>
          </p:cNvPicPr>
          <p:nvPr>
            <p:custDataLst>
              <p:tags r:id="rId8"/>
            </p:custDataLst>
          </p:nvPr>
        </p:nvPicPr>
        <p:blipFill>
          <a:blip r:embed="rId5"/>
          <a:srcRect l="45221" t="48058" r="45278" b="48164"/>
          <a:stretch>
            <a:fillRect/>
          </a:stretch>
        </p:blipFill>
        <p:spPr>
          <a:xfrm>
            <a:off x="1300480" y="4953000"/>
            <a:ext cx="322580" cy="278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p:cNvSpPr txBox="1"/>
          <p:nvPr>
            <p:custDataLst>
              <p:tags r:id="rId1"/>
            </p:custDataLst>
          </p:nvPr>
        </p:nvSpPr>
        <p:spPr>
          <a:xfrm>
            <a:off x="4426585" y="592455"/>
            <a:ext cx="3196590" cy="645160"/>
          </a:xfrm>
          <a:prstGeom prst="rect">
            <a:avLst/>
          </a:prstGeom>
          <a:noFill/>
        </p:spPr>
        <p:txBody>
          <a:bodyPr wrap="square" rtlCol="0">
            <a:spAutoFit/>
          </a:bodyPr>
          <a:lstStyle/>
          <a:p>
            <a:pPr lvl="0"/>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T</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ask </a:t>
            </a:r>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ivision</a:t>
            </a:r>
            <a:endParaRPr lang="zh-CN" altLang="en-US" sz="3600" dirty="0">
              <a:solidFill>
                <a:prstClr val="black"/>
              </a:solidFill>
              <a:latin typeface="汉仪旗黑-60简" panose="00020600040101010101" charset="-122"/>
              <a:ea typeface="汉仪旗黑-60简" panose="00020600040101010101" charset="-122"/>
              <a:cs typeface="汉仪旗黑-60简" panose="00020600040101010101" charset="-122"/>
            </a:endParaRPr>
          </a:p>
        </p:txBody>
      </p:sp>
      <p:cxnSp>
        <p:nvCxnSpPr>
          <p:cNvPr id="51" name="直接连接符"/>
          <p:cNvCxnSpPr/>
          <p:nvPr/>
        </p:nvCxnSpPr>
        <p:spPr>
          <a:xfrm>
            <a:off x="4791075" y="1294130"/>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sp>
        <p:nvSpPr>
          <p:cNvPr id="3" name="文本框 2"/>
          <p:cNvSpPr txBox="1"/>
          <p:nvPr/>
        </p:nvSpPr>
        <p:spPr>
          <a:xfrm>
            <a:off x="2681605" y="1873885"/>
            <a:ext cx="7959090" cy="3709670"/>
          </a:xfrm>
          <a:prstGeom prst="rect">
            <a:avLst/>
          </a:prstGeom>
          <a:noFill/>
        </p:spPr>
        <p:txBody>
          <a:bodyPr wrap="square" rtlCol="0">
            <a:noAutofit/>
          </a:bodyPr>
          <a:lstStyle/>
          <a:p>
            <a:r>
              <a:rPr sz="1600" b="1" dirty="0" err="1">
                <a:latin typeface="Arial" panose="020B0604020202020204" pitchFamily="34" charset="0"/>
                <a:cs typeface="Arial" panose="020B0604020202020204" pitchFamily="34" charset="0"/>
              </a:rPr>
              <a:t>Naxin</a:t>
            </a:r>
            <a:r>
              <a:rPr sz="1600" b="1" dirty="0">
                <a:latin typeface="Arial" panose="020B0604020202020204" pitchFamily="34" charset="0"/>
                <a:cs typeface="Arial" panose="020B0604020202020204" pitchFamily="34" charset="0"/>
              </a:rPr>
              <a:t> Dong</a:t>
            </a:r>
            <a:r>
              <a:rPr sz="1600" dirty="0">
                <a:latin typeface="Arial" panose="020B0604020202020204" pitchFamily="34" charset="0"/>
                <a:cs typeface="Arial" panose="020B0604020202020204" pitchFamily="34" charset="0"/>
              </a:rPr>
              <a:t>： Model practical implementation and comparisons (Practical) </a:t>
            </a:r>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Conclusion and future work </a:t>
            </a:r>
            <a:endParaRPr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Machine learning model diagram and explanation</a:t>
            </a:r>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r>
              <a:rPr sz="1600" b="1" dirty="0" err="1">
                <a:latin typeface="Arial" panose="020B0604020202020204" pitchFamily="34" charset="0"/>
                <a:cs typeface="Arial" panose="020B0604020202020204" pitchFamily="34" charset="0"/>
              </a:rPr>
              <a:t>Pushpanjali</a:t>
            </a:r>
            <a:r>
              <a:rPr sz="1600" b="1" dirty="0">
                <a:latin typeface="Arial" panose="020B0604020202020204" pitchFamily="34" charset="0"/>
                <a:cs typeface="Arial" panose="020B0604020202020204" pitchFamily="34" charset="0"/>
              </a:rPr>
              <a:t> </a:t>
            </a:r>
            <a:r>
              <a:rPr sz="1600" b="1" dirty="0" err="1">
                <a:latin typeface="Arial" panose="020B0604020202020204" pitchFamily="34" charset="0"/>
                <a:cs typeface="Arial" panose="020B0604020202020204" pitchFamily="34" charset="0"/>
              </a:rPr>
              <a:t>Nagarajan</a:t>
            </a:r>
            <a:r>
              <a:rPr sz="1600" dirty="0" err="1">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sym typeface="+mn-ea"/>
              </a:rPr>
              <a:t> </a:t>
            </a:r>
            <a:r>
              <a:rPr sz="1600" dirty="0">
                <a:latin typeface="Arial" panose="020B0604020202020204" pitchFamily="34" charset="0"/>
                <a:cs typeface="Arial" panose="020B0604020202020204" pitchFamily="34" charset="0"/>
                <a:sym typeface="+mn-ea"/>
              </a:rPr>
              <a:t>Machine learning model diagram and explanation</a:t>
            </a:r>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sym typeface="+mn-ea"/>
              </a:rPr>
              <a:t>                                           </a:t>
            </a:r>
            <a:r>
              <a:rPr sz="1600" dirty="0" err="1">
                <a:latin typeface="Arial" panose="020B0604020202020204" pitchFamily="34" charset="0"/>
                <a:cs typeface="Arial" panose="020B0604020202020204" pitchFamily="34" charset="0"/>
                <a:sym typeface="+mn-ea"/>
              </a:rPr>
              <a:t>Presentation</a:t>
            </a:r>
            <a:endParaRPr sz="1600" dirty="0" err="1">
              <a:latin typeface="Arial" panose="020B0604020202020204" pitchFamily="34" charset="0"/>
              <a:cs typeface="Arial" panose="020B0604020202020204" pitchFamily="34" charset="0"/>
              <a:sym typeface="+mn-ea"/>
            </a:endParaRPr>
          </a:p>
          <a:p>
            <a:endParaRPr sz="1600" dirty="0">
              <a:latin typeface="Arial" panose="020B0604020202020204" pitchFamily="34" charset="0"/>
              <a:cs typeface="Arial" panose="020B0604020202020204" pitchFamily="34" charset="0"/>
            </a:endParaRPr>
          </a:p>
          <a:p>
            <a:r>
              <a:rPr sz="1600" b="1" dirty="0" err="1">
                <a:latin typeface="Arial" panose="020B0604020202020204" pitchFamily="34" charset="0"/>
                <a:cs typeface="Arial" panose="020B0604020202020204" pitchFamily="34" charset="0"/>
              </a:rPr>
              <a:t>Jiaxin</a:t>
            </a:r>
            <a:r>
              <a:rPr sz="1600" b="1" dirty="0">
                <a:latin typeface="Arial" panose="020B0604020202020204" pitchFamily="34" charset="0"/>
                <a:cs typeface="Arial" panose="020B0604020202020204" pitchFamily="34" charset="0"/>
              </a:rPr>
              <a:t> Wang</a:t>
            </a:r>
            <a:r>
              <a:rPr sz="1600" dirty="0">
                <a:latin typeface="Arial" panose="020B0604020202020204" pitchFamily="34" charset="0"/>
                <a:cs typeface="Arial" panose="020B0604020202020204" pitchFamily="34" charset="0"/>
              </a:rPr>
              <a:t>： Mobile application prototype design (5 Screens) </a:t>
            </a:r>
            <a:endParaRPr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Machine learning model diagram and explanation</a:t>
            </a:r>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a:p>
            <a:r>
              <a:rPr sz="1600" b="1" dirty="0" err="1">
                <a:latin typeface="Arial" panose="020B0604020202020204" pitchFamily="34" charset="0"/>
                <a:cs typeface="Arial" panose="020B0604020202020204" pitchFamily="34" charset="0"/>
              </a:rPr>
              <a:t>Xiaowei</a:t>
            </a:r>
            <a:r>
              <a:rPr sz="1600" b="1" dirty="0">
                <a:latin typeface="Arial" panose="020B0604020202020204" pitchFamily="34" charset="0"/>
                <a:cs typeface="Arial" panose="020B0604020202020204" pitchFamily="34" charset="0"/>
              </a:rPr>
              <a:t> </a:t>
            </a:r>
            <a:r>
              <a:rPr sz="1600" b="1" dirty="0" err="1">
                <a:latin typeface="Arial" panose="020B0604020202020204" pitchFamily="34" charset="0"/>
                <a:cs typeface="Arial" panose="020B0604020202020204" pitchFamily="34" charset="0"/>
              </a:rPr>
              <a:t>Zhang</a:t>
            </a:r>
            <a:r>
              <a:rPr sz="1600" dirty="0" err="1">
                <a:latin typeface="Arial" panose="020B0604020202020204" pitchFamily="34" charset="0"/>
                <a:cs typeface="Arial" panose="020B0604020202020204" pitchFamily="34" charset="0"/>
              </a:rPr>
              <a:t>：Dataset</a:t>
            </a:r>
            <a:r>
              <a:rPr sz="1600" dirty="0">
                <a:latin typeface="Arial" panose="020B0604020202020204" pitchFamily="34" charset="0"/>
                <a:cs typeface="Arial" panose="020B0604020202020204" pitchFamily="34" charset="0"/>
              </a:rPr>
              <a:t> description and pre-processing (Practical)</a:t>
            </a:r>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Machine learning model diagram and explanation </a:t>
            </a:r>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r>
              <a:rPr sz="1600" b="1" dirty="0" err="1">
                <a:latin typeface="Arial" panose="020B0604020202020204" pitchFamily="34" charset="0"/>
                <a:cs typeface="Arial" panose="020B0604020202020204" pitchFamily="34" charset="0"/>
              </a:rPr>
              <a:t>Xinrui</a:t>
            </a:r>
            <a:r>
              <a:rPr sz="1600" b="1" dirty="0">
                <a:latin typeface="Arial" panose="020B0604020202020204" pitchFamily="34" charset="0"/>
                <a:cs typeface="Arial" panose="020B0604020202020204" pitchFamily="34" charset="0"/>
              </a:rPr>
              <a:t> </a:t>
            </a:r>
            <a:r>
              <a:rPr sz="1600" b="1" dirty="0" err="1">
                <a:latin typeface="Arial" panose="020B0604020202020204" pitchFamily="34" charset="0"/>
                <a:cs typeface="Arial" panose="020B0604020202020204" pitchFamily="34" charset="0"/>
              </a:rPr>
              <a:t>Guo</a:t>
            </a:r>
            <a:r>
              <a:rPr sz="1600" dirty="0" err="1">
                <a:latin typeface="Arial" panose="020B0604020202020204" pitchFamily="34" charset="0"/>
                <a:cs typeface="Arial" panose="020B0604020202020204" pitchFamily="34" charset="0"/>
              </a:rPr>
              <a:t>：Introduction</a:t>
            </a:r>
            <a:r>
              <a:rPr sz="1600" dirty="0">
                <a:latin typeface="Arial" panose="020B0604020202020204" pitchFamily="34" charset="0"/>
                <a:cs typeface="Arial" panose="020B0604020202020204" pitchFamily="34" charset="0"/>
              </a:rPr>
              <a:t>—(Problem and Objective)</a:t>
            </a:r>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Machine learning model diagram and explanation </a:t>
            </a:r>
            <a:endParaRPr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Create slides and tidy up report formats</a:t>
            </a:r>
            <a:endParaRPr lang="en-US" sz="1600" dirty="0">
              <a:latin typeface="Arial" panose="020B0604020202020204" pitchFamily="34" charset="0"/>
              <a:cs typeface="Arial" panose="020B0604020202020204" pitchFamily="34" charset="0"/>
            </a:endParaRPr>
          </a:p>
        </p:txBody>
      </p:sp>
      <p:pic>
        <p:nvPicPr>
          <p:cNvPr id="6" name="图片 5"/>
          <p:cNvPicPr>
            <a:picLocks noChangeAspect="1"/>
          </p:cNvPicPr>
          <p:nvPr>
            <p:custDataLst>
              <p:tags r:id="rId3"/>
            </p:custDataLst>
          </p:nvPr>
        </p:nvPicPr>
        <p:blipFill>
          <a:blip r:embed="rId4"/>
          <a:srcRect l="45221" t="48058" r="45278" b="48164"/>
          <a:stretch>
            <a:fillRect/>
          </a:stretch>
        </p:blipFill>
        <p:spPr>
          <a:xfrm>
            <a:off x="2328545" y="1956435"/>
            <a:ext cx="254000" cy="219075"/>
          </a:xfrm>
          <a:prstGeom prst="rect">
            <a:avLst/>
          </a:prstGeom>
        </p:spPr>
      </p:pic>
      <p:pic>
        <p:nvPicPr>
          <p:cNvPr id="4" name="图片 3"/>
          <p:cNvPicPr>
            <a:picLocks noChangeAspect="1"/>
          </p:cNvPicPr>
          <p:nvPr>
            <p:custDataLst>
              <p:tags r:id="rId5"/>
            </p:custDataLst>
          </p:nvPr>
        </p:nvPicPr>
        <p:blipFill>
          <a:blip r:embed="rId4"/>
          <a:srcRect l="45221" t="48058" r="45278" b="48164"/>
          <a:stretch>
            <a:fillRect/>
          </a:stretch>
        </p:blipFill>
        <p:spPr>
          <a:xfrm>
            <a:off x="2328545" y="2930525"/>
            <a:ext cx="254000" cy="219075"/>
          </a:xfrm>
          <a:prstGeom prst="rect">
            <a:avLst/>
          </a:prstGeom>
        </p:spPr>
      </p:pic>
      <p:pic>
        <p:nvPicPr>
          <p:cNvPr id="5" name="图片 4"/>
          <p:cNvPicPr>
            <a:picLocks noChangeAspect="1"/>
          </p:cNvPicPr>
          <p:nvPr>
            <p:custDataLst>
              <p:tags r:id="rId6"/>
            </p:custDataLst>
          </p:nvPr>
        </p:nvPicPr>
        <p:blipFill>
          <a:blip r:embed="rId4"/>
          <a:srcRect l="45221" t="48058" r="45278" b="48164"/>
          <a:stretch>
            <a:fillRect/>
          </a:stretch>
        </p:blipFill>
        <p:spPr>
          <a:xfrm>
            <a:off x="2328545" y="3640455"/>
            <a:ext cx="254000" cy="219075"/>
          </a:xfrm>
          <a:prstGeom prst="rect">
            <a:avLst/>
          </a:prstGeom>
        </p:spPr>
      </p:pic>
      <p:pic>
        <p:nvPicPr>
          <p:cNvPr id="7" name="图片 6"/>
          <p:cNvPicPr>
            <a:picLocks noChangeAspect="1"/>
          </p:cNvPicPr>
          <p:nvPr>
            <p:custDataLst>
              <p:tags r:id="rId7"/>
            </p:custDataLst>
          </p:nvPr>
        </p:nvPicPr>
        <p:blipFill>
          <a:blip r:embed="rId4"/>
          <a:srcRect l="45221" t="48058" r="45278" b="48164"/>
          <a:stretch>
            <a:fillRect/>
          </a:stretch>
        </p:blipFill>
        <p:spPr>
          <a:xfrm>
            <a:off x="2328545" y="4351020"/>
            <a:ext cx="254000" cy="219075"/>
          </a:xfrm>
          <a:prstGeom prst="rect">
            <a:avLst/>
          </a:prstGeom>
        </p:spPr>
      </p:pic>
      <p:pic>
        <p:nvPicPr>
          <p:cNvPr id="8" name="图片 7"/>
          <p:cNvPicPr>
            <a:picLocks noChangeAspect="1"/>
          </p:cNvPicPr>
          <p:nvPr>
            <p:custDataLst>
              <p:tags r:id="rId8"/>
            </p:custDataLst>
          </p:nvPr>
        </p:nvPicPr>
        <p:blipFill>
          <a:blip r:embed="rId4"/>
          <a:srcRect l="45221" t="48058" r="45278" b="48164"/>
          <a:stretch>
            <a:fillRect/>
          </a:stretch>
        </p:blipFill>
        <p:spPr>
          <a:xfrm>
            <a:off x="2328545" y="5082540"/>
            <a:ext cx="254000" cy="219075"/>
          </a:xfrm>
          <a:prstGeom prst="rect">
            <a:avLst/>
          </a:prstGeom>
        </p:spPr>
      </p:pic>
      <p:sp>
        <p:nvSpPr>
          <p:cNvPr id="13" name="椭圆"/>
          <p:cNvSpPr/>
          <p:nvPr>
            <p:custDataLst>
              <p:tags r:id="rId9"/>
            </p:custDataLst>
          </p:nvPr>
        </p:nvSpPr>
        <p:spPr>
          <a:xfrm flipH="1">
            <a:off x="3580267" y="592455"/>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07</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p:cNvSpPr/>
          <p:nvPr/>
        </p:nvSpPr>
        <p:spPr>
          <a:xfrm flipH="1">
            <a:off x="1833880" y="2031365"/>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01</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14" name="矩形"/>
          <p:cNvSpPr/>
          <p:nvPr/>
        </p:nvSpPr>
        <p:spPr>
          <a:xfrm>
            <a:off x="2533889" y="2031509"/>
            <a:ext cx="4212590" cy="460375"/>
          </a:xfrm>
          <a:prstGeom prst="rect">
            <a:avLst/>
          </a:prstGeom>
        </p:spPr>
        <p:txBody>
          <a:bodyPr wrap="square">
            <a:spAutoFit/>
          </a:bodyPr>
          <a:lstStyle/>
          <a:p>
            <a:pPr algn="l"/>
            <a:r>
              <a:rPr lang="en-US"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B</a:t>
            </a:r>
            <a:r>
              <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ackground and </a:t>
            </a:r>
            <a:r>
              <a:rPr lang="en-US"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O</a:t>
            </a:r>
            <a:r>
              <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bjectives</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15" name="矩形"/>
          <p:cNvSpPr/>
          <p:nvPr/>
        </p:nvSpPr>
        <p:spPr>
          <a:xfrm>
            <a:off x="2638028" y="3076252"/>
            <a:ext cx="4005807" cy="460375"/>
          </a:xfrm>
          <a:prstGeom prst="rect">
            <a:avLst/>
          </a:prstGeom>
        </p:spPr>
        <p:txBody>
          <a:bodyPr wrap="square">
            <a:spAutoFit/>
          </a:bodyPr>
          <a:lstStyle/>
          <a:p>
            <a:pPr algn="l"/>
            <a:r>
              <a:rPr lang="en-GB"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16" name="矩形"/>
          <p:cNvSpPr/>
          <p:nvPr/>
        </p:nvSpPr>
        <p:spPr>
          <a:xfrm>
            <a:off x="7917815" y="2031365"/>
            <a:ext cx="3173730" cy="460375"/>
          </a:xfrm>
          <a:prstGeom prst="rect">
            <a:avLst/>
          </a:prstGeom>
        </p:spPr>
        <p:txBody>
          <a:bodyPr wrap="square">
            <a:spAutoFit/>
          </a:bodyPr>
          <a:lstStyle/>
          <a:p>
            <a:pPr algn="l"/>
            <a:r>
              <a:rPr lang="en-GB"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Dataset Description</a:t>
            </a:r>
            <a:endParaRPr lang="en-GB"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28" name="矩形"/>
          <p:cNvSpPr/>
          <p:nvPr/>
        </p:nvSpPr>
        <p:spPr>
          <a:xfrm>
            <a:off x="7917815" y="3041650"/>
            <a:ext cx="3992880" cy="460375"/>
          </a:xfrm>
          <a:prstGeom prst="rect">
            <a:avLst/>
          </a:prstGeom>
        </p:spPr>
        <p:txBody>
          <a:bodyPr wrap="square">
            <a:spAutoFit/>
          </a:bodyPr>
          <a:lstStyle/>
          <a:p>
            <a:pPr algn="l"/>
            <a:r>
              <a:rPr lang="en-GB" altLang="zh-CN" sz="24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a:t>
            </a:r>
            <a:r>
              <a:rPr lang="en-US" altLang="en-GB" sz="2400" b="1">
                <a:solidFill>
                  <a:srgbClr val="FF5D43"/>
                </a:solidFill>
                <a:latin typeface="Arial" panose="020B0604020202020204" pitchFamily="34" charset="0"/>
                <a:ea typeface="汉仪旗黑-60简" panose="00020600040101010101" charset="-122"/>
                <a:cs typeface="Arial" panose="020B0604020202020204" pitchFamily="34" charset="0"/>
                <a:sym typeface="+mn-lt"/>
              </a:rPr>
              <a:t>Pre-processing</a:t>
            </a:r>
            <a:endParaRPr lang="en-GB"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6" name="图片" descr="1"/>
          <p:cNvPicPr>
            <a:picLocks noChangeAspect="1"/>
          </p:cNvPicPr>
          <p:nvPr/>
        </p:nvPicPr>
        <p:blipFill>
          <a:blip r:embed="rId1"/>
          <a:srcRect l="48529" b="48543"/>
          <a:stretch>
            <a:fillRect/>
          </a:stretch>
        </p:blipFill>
        <p:spPr>
          <a:xfrm>
            <a:off x="5915025" y="5507990"/>
            <a:ext cx="6245225" cy="1323340"/>
          </a:xfrm>
          <a:prstGeom prst="rect">
            <a:avLst/>
          </a:prstGeom>
        </p:spPr>
      </p:pic>
      <p:pic>
        <p:nvPicPr>
          <p:cNvPr id="37" name="图片" descr="1"/>
          <p:cNvPicPr>
            <a:picLocks noChangeAspect="1"/>
          </p:cNvPicPr>
          <p:nvPr/>
        </p:nvPicPr>
        <p:blipFill>
          <a:blip r:embed="rId1"/>
          <a:srcRect l="48529" b="48543"/>
          <a:stretch>
            <a:fillRect/>
          </a:stretch>
        </p:blipFill>
        <p:spPr>
          <a:xfrm flipH="1">
            <a:off x="0" y="5507990"/>
            <a:ext cx="6245225" cy="1323340"/>
          </a:xfrm>
          <a:prstGeom prst="rect">
            <a:avLst/>
          </a:prstGeom>
        </p:spPr>
      </p:pic>
      <p:pic>
        <p:nvPicPr>
          <p:cNvPr id="38" name="图片" descr="1"/>
          <p:cNvPicPr>
            <a:picLocks noChangeAspect="1"/>
          </p:cNvPicPr>
          <p:nvPr/>
        </p:nvPicPr>
        <p:blipFill>
          <a:blip r:embed="rId1"/>
          <a:srcRect l="48529" b="70099"/>
          <a:stretch>
            <a:fillRect/>
          </a:stretch>
        </p:blipFill>
        <p:spPr>
          <a:xfrm rot="10800000">
            <a:off x="5915025" y="20955"/>
            <a:ext cx="6245225" cy="768985"/>
          </a:xfrm>
          <a:prstGeom prst="rect">
            <a:avLst/>
          </a:prstGeom>
        </p:spPr>
      </p:pic>
      <p:pic>
        <p:nvPicPr>
          <p:cNvPr id="39" name="图片" descr="1"/>
          <p:cNvPicPr>
            <a:picLocks noChangeAspect="1"/>
          </p:cNvPicPr>
          <p:nvPr/>
        </p:nvPicPr>
        <p:blipFill>
          <a:blip r:embed="rId1"/>
          <a:srcRect l="48529" b="70642"/>
          <a:stretch>
            <a:fillRect/>
          </a:stretch>
        </p:blipFill>
        <p:spPr>
          <a:xfrm rot="10800000" flipH="1">
            <a:off x="0" y="21590"/>
            <a:ext cx="6245225" cy="755015"/>
          </a:xfrm>
          <a:prstGeom prst="rect">
            <a:avLst/>
          </a:prstGeom>
        </p:spPr>
      </p:pic>
      <p:sp>
        <p:nvSpPr>
          <p:cNvPr id="42" name="文本框"/>
          <p:cNvSpPr txBox="1"/>
          <p:nvPr>
            <p:custDataLst>
              <p:tags r:id="rId2"/>
            </p:custDataLst>
          </p:nvPr>
        </p:nvSpPr>
        <p:spPr>
          <a:xfrm flipH="1">
            <a:off x="4546600" y="712719"/>
            <a:ext cx="3261360" cy="784860"/>
          </a:xfrm>
          <a:prstGeom prst="rect">
            <a:avLst/>
          </a:prstGeom>
          <a:noFill/>
        </p:spPr>
        <p:txBody>
          <a:bodyPr wrap="square" rtlCol="0">
            <a:noAutofit/>
          </a:bodyPr>
          <a:lstStyle/>
          <a:p>
            <a:pPr algn="ctr"/>
            <a:r>
              <a:rPr lang="en-US" altLang="zh-CN" sz="4000" b="1" i="1" u="sng" dirty="0">
                <a:solidFill>
                  <a:schemeClr val="accent5">
                    <a:lumMod val="75000"/>
                  </a:schemeClr>
                </a:solidFill>
                <a:effectLst>
                  <a:outerShdw blurRad="38100" dist="25400" dir="5400000" algn="ctr" rotWithShape="0">
                    <a:srgbClr val="6E747A">
                      <a:alpha val="43000"/>
                    </a:srgbClr>
                  </a:outerShdw>
                </a:effectLst>
                <a:latin typeface="Arial" panose="020B0604020202020204" pitchFamily="34" charset="0"/>
                <a:ea typeface="汉仪旗黑-60简" panose="00020600040101010101" charset="-122"/>
                <a:cs typeface="Arial" panose="020B0604020202020204" pitchFamily="34" charset="0"/>
              </a:rPr>
              <a:t>CONTENTS</a:t>
            </a:r>
            <a:endParaRPr lang="en-US" altLang="zh-CN" sz="4000" b="1" i="1" u="sng" dirty="0">
              <a:solidFill>
                <a:schemeClr val="accent5">
                  <a:lumMod val="75000"/>
                </a:schemeClr>
              </a:solidFill>
              <a:effectLst>
                <a:outerShdw blurRad="38100" dist="25400" dir="5400000" algn="ctr" rotWithShape="0">
                  <a:srgbClr val="6E747A">
                    <a:alpha val="43000"/>
                  </a:srgbClr>
                </a:outerShdw>
              </a:effectLst>
              <a:latin typeface="Arial" panose="020B0604020202020204" pitchFamily="34" charset="0"/>
              <a:ea typeface="汉仪旗黑-60简" panose="00020600040101010101" charset="-122"/>
              <a:cs typeface="Arial" panose="020B0604020202020204" pitchFamily="34" charset="0"/>
            </a:endParaRPr>
          </a:p>
        </p:txBody>
      </p:sp>
      <p:sp>
        <p:nvSpPr>
          <p:cNvPr id="6" name="矩形"/>
          <p:cNvSpPr/>
          <p:nvPr/>
        </p:nvSpPr>
        <p:spPr>
          <a:xfrm>
            <a:off x="2638029" y="4059818"/>
            <a:ext cx="2146935" cy="460375"/>
          </a:xfrm>
          <a:prstGeom prst="rect">
            <a:avLst/>
          </a:prstGeom>
        </p:spPr>
        <p:txBody>
          <a:bodyPr wrap="square">
            <a:spAutoFit/>
          </a:bodyPr>
          <a:lstStyle/>
          <a:p>
            <a:pPr algn="l"/>
            <a:r>
              <a:rPr lang="en-GB" altLang="zh-CN" sz="24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rPr>
              <a:t>Modeling</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4" name="矩形"/>
          <p:cNvSpPr/>
          <p:nvPr>
            <p:custDataLst>
              <p:tags r:id="rId3"/>
            </p:custDataLst>
          </p:nvPr>
        </p:nvSpPr>
        <p:spPr>
          <a:xfrm>
            <a:off x="7917815" y="4051935"/>
            <a:ext cx="3516630" cy="460375"/>
          </a:xfrm>
          <a:prstGeom prst="rect">
            <a:avLst/>
          </a:prstGeom>
        </p:spPr>
        <p:txBody>
          <a:bodyPr wrap="square">
            <a:spAutoFit/>
          </a:bodyPr>
          <a:lstStyle/>
          <a:p>
            <a:pPr algn="l"/>
            <a:r>
              <a:rPr lang="en-GB" altLang="zh-CN" sz="24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rPr>
              <a:t>Model Comparison</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8" name="矩形"/>
          <p:cNvSpPr/>
          <p:nvPr>
            <p:custDataLst>
              <p:tags r:id="rId4"/>
            </p:custDataLst>
          </p:nvPr>
        </p:nvSpPr>
        <p:spPr>
          <a:xfrm>
            <a:off x="2637394" y="5042798"/>
            <a:ext cx="2146935" cy="460375"/>
          </a:xfrm>
          <a:prstGeom prst="rect">
            <a:avLst/>
          </a:prstGeom>
        </p:spPr>
        <p:txBody>
          <a:bodyPr wrap="square">
            <a:spAutoFit/>
          </a:bodyPr>
          <a:lstStyle/>
          <a:p>
            <a:pPr algn="l"/>
            <a:r>
              <a:rPr lang="en-US"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T</a:t>
            </a:r>
            <a:r>
              <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ask </a:t>
            </a:r>
            <a:r>
              <a:rPr lang="en-US"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
            </a:r>
            <a:r>
              <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ivision</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22" name="椭圆"/>
          <p:cNvSpPr/>
          <p:nvPr>
            <p:custDataLst>
              <p:tags r:id="rId5"/>
            </p:custDataLst>
          </p:nvPr>
        </p:nvSpPr>
        <p:spPr>
          <a:xfrm flipH="1">
            <a:off x="1833880" y="3041650"/>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3" name="椭圆"/>
          <p:cNvSpPr/>
          <p:nvPr>
            <p:custDataLst>
              <p:tags r:id="rId6"/>
            </p:custDataLst>
          </p:nvPr>
        </p:nvSpPr>
        <p:spPr>
          <a:xfrm flipH="1">
            <a:off x="1833880" y="4051300"/>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05</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4" name="椭圆"/>
          <p:cNvSpPr/>
          <p:nvPr>
            <p:custDataLst>
              <p:tags r:id="rId7"/>
            </p:custDataLst>
          </p:nvPr>
        </p:nvSpPr>
        <p:spPr>
          <a:xfrm flipH="1">
            <a:off x="1833880" y="5060950"/>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07</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5" name="椭圆"/>
          <p:cNvSpPr/>
          <p:nvPr>
            <p:custDataLst>
              <p:tags r:id="rId8"/>
            </p:custDataLst>
          </p:nvPr>
        </p:nvSpPr>
        <p:spPr>
          <a:xfrm flipH="1">
            <a:off x="7163435" y="2031365"/>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02</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6" name="椭圆"/>
          <p:cNvSpPr/>
          <p:nvPr>
            <p:custDataLst>
              <p:tags r:id="rId9"/>
            </p:custDataLst>
          </p:nvPr>
        </p:nvSpPr>
        <p:spPr>
          <a:xfrm flipH="1">
            <a:off x="7163435" y="3041650"/>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04</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7" name="椭圆"/>
          <p:cNvSpPr/>
          <p:nvPr>
            <p:custDataLst>
              <p:tags r:id="rId10"/>
            </p:custDataLst>
          </p:nvPr>
        </p:nvSpPr>
        <p:spPr>
          <a:xfrm flipH="1">
            <a:off x="7163435" y="4051935"/>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06</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p:cNvSpPr txBox="1"/>
          <p:nvPr>
            <p:custDataLst>
              <p:tags r:id="rId1"/>
            </p:custDataLst>
          </p:nvPr>
        </p:nvSpPr>
        <p:spPr>
          <a:xfrm>
            <a:off x="1036955" y="2112645"/>
            <a:ext cx="10241280" cy="1225550"/>
          </a:xfrm>
          <a:prstGeom prst="rect">
            <a:avLst/>
          </a:prstGeom>
          <a:noFill/>
        </p:spPr>
        <p:txBody>
          <a:bodyPr wrap="none" rtlCol="0">
            <a:noAutofit/>
          </a:bodyPr>
          <a:lstStyle/>
          <a:p>
            <a:pPr algn="ctr"/>
            <a:r>
              <a:rPr lang="en-US" altLang="zh-CN" sz="6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sym typeface="+mn-lt"/>
              </a:rPr>
              <a:t>THANK YOU </a:t>
            </a:r>
            <a:endParaRPr lang="en-US" altLang="zh-CN" sz="6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sym typeface="+mn-lt"/>
            </a:endParaRPr>
          </a:p>
          <a:p>
            <a:pPr algn="ctr"/>
            <a:r>
              <a:rPr lang="en-US" altLang="zh-CN" sz="6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sym typeface="+mn-lt"/>
              </a:rPr>
              <a:t>FOR WATCHING</a:t>
            </a:r>
            <a:endParaRPr lang="en-US" altLang="zh-CN" sz="6000" b="1" spc="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汉仪旗黑-60简" panose="00020600040101010101" charset="-122"/>
              <a:cs typeface="Arial" panose="020B0604020202020204" pitchFamily="34" charset="0"/>
              <a:sym typeface="+mn-lt"/>
            </a:endParaRPr>
          </a:p>
        </p:txBody>
      </p:sp>
      <p:pic>
        <p:nvPicPr>
          <p:cNvPr id="4" name="图片" descr="1"/>
          <p:cNvPicPr>
            <a:picLocks noChangeAspect="1"/>
          </p:cNvPicPr>
          <p:nvPr/>
        </p:nvPicPr>
        <p:blipFill>
          <a:blip r:embed="rId2"/>
          <a:srcRect b="48543"/>
          <a:stretch>
            <a:fillRect/>
          </a:stretch>
        </p:blipFill>
        <p:spPr>
          <a:xfrm>
            <a:off x="58420" y="5534660"/>
            <a:ext cx="12133580" cy="1323340"/>
          </a:xfrm>
          <a:prstGeom prst="rect">
            <a:avLst/>
          </a:prstGeom>
        </p:spPr>
      </p:pic>
      <p:pic>
        <p:nvPicPr>
          <p:cNvPr id="5" name="图片" descr="矢量智能对象"/>
          <p:cNvPicPr>
            <a:picLocks noChangeAspect="1"/>
          </p:cNvPicPr>
          <p:nvPr/>
        </p:nvPicPr>
        <p:blipFill>
          <a:blip r:embed="rId3"/>
          <a:stretch>
            <a:fillRect/>
          </a:stretch>
        </p:blipFill>
        <p:spPr>
          <a:xfrm>
            <a:off x="9165590" y="4507865"/>
            <a:ext cx="2994660" cy="2350135"/>
          </a:xfrm>
          <a:prstGeom prst="rect">
            <a:avLst/>
          </a:prstGeom>
        </p:spPr>
      </p:pic>
      <p:pic>
        <p:nvPicPr>
          <p:cNvPr id="9" name="图片" descr="145"/>
          <p:cNvPicPr>
            <a:picLocks noChangeAspect="1"/>
          </p:cNvPicPr>
          <p:nvPr/>
        </p:nvPicPr>
        <p:blipFill>
          <a:blip r:embed="rId4"/>
          <a:srcRect l="24531" t="20630"/>
          <a:stretch>
            <a:fillRect/>
          </a:stretch>
        </p:blipFill>
        <p:spPr>
          <a:xfrm>
            <a:off x="26670" y="26670"/>
            <a:ext cx="4063365" cy="1487805"/>
          </a:xfrm>
          <a:prstGeom prst="rect">
            <a:avLst/>
          </a:prstGeom>
        </p:spPr>
      </p:pic>
      <p:pic>
        <p:nvPicPr>
          <p:cNvPr id="11" name="图片" descr="145"/>
          <p:cNvPicPr>
            <a:picLocks noChangeAspect="1"/>
          </p:cNvPicPr>
          <p:nvPr/>
        </p:nvPicPr>
        <p:blipFill>
          <a:blip r:embed="rId4"/>
          <a:srcRect l="67921" t="47900"/>
          <a:stretch>
            <a:fillRect/>
          </a:stretch>
        </p:blipFill>
        <p:spPr>
          <a:xfrm>
            <a:off x="8775700" y="2543810"/>
            <a:ext cx="1890395" cy="1068705"/>
          </a:xfrm>
          <a:prstGeom prst="rect">
            <a:avLst/>
          </a:prstGeom>
        </p:spPr>
      </p:pic>
      <p:pic>
        <p:nvPicPr>
          <p:cNvPr id="3" name="图片" descr="145"/>
          <p:cNvPicPr>
            <a:picLocks noChangeAspect="1"/>
          </p:cNvPicPr>
          <p:nvPr>
            <p:custDataLst>
              <p:tags r:id="rId5"/>
            </p:custDataLst>
          </p:nvPr>
        </p:nvPicPr>
        <p:blipFill>
          <a:blip r:embed="rId4"/>
          <a:srcRect l="67921" t="47900"/>
          <a:stretch>
            <a:fillRect/>
          </a:stretch>
        </p:blipFill>
        <p:spPr>
          <a:xfrm rot="11580000">
            <a:off x="1274445" y="5661660"/>
            <a:ext cx="1890395" cy="106870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p:cNvSpPr txBox="1"/>
          <p:nvPr>
            <p:custDataLst>
              <p:tags r:id="rId1"/>
            </p:custDataLst>
          </p:nvPr>
        </p:nvSpPr>
        <p:spPr>
          <a:xfrm>
            <a:off x="3679825" y="592455"/>
            <a:ext cx="7081520" cy="645160"/>
          </a:xfrm>
          <a:prstGeom prst="rect">
            <a:avLst/>
          </a:prstGeom>
          <a:noFill/>
        </p:spPr>
        <p:txBody>
          <a:bodyPr wrap="square" rtlCol="0">
            <a:spAutoFit/>
          </a:bodyPr>
          <a:lstStyle/>
          <a:p>
            <a:pPr lvl="0"/>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B</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ackground and </a:t>
            </a:r>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O</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bjectives</a:t>
            </a:r>
            <a:endParaRPr lang="zh-CN" altLang="en-US" sz="3600" dirty="0">
              <a:solidFill>
                <a:prstClr val="black"/>
              </a:solidFill>
              <a:latin typeface="Arial" panose="020B0604020202020204" pitchFamily="34" charset="0"/>
              <a:ea typeface="汉仪旗黑-60简" panose="00020600040101010101" charset="-122"/>
              <a:cs typeface="Arial" panose="020B0604020202020204" pitchFamily="34" charset="0"/>
            </a:endParaRPr>
          </a:p>
        </p:txBody>
      </p:sp>
      <p:cxnSp>
        <p:nvCxnSpPr>
          <p:cNvPr id="51" name="直接连接符"/>
          <p:cNvCxnSpPr/>
          <p:nvPr/>
        </p:nvCxnSpPr>
        <p:spPr>
          <a:xfrm>
            <a:off x="4253318" y="1321668"/>
            <a:ext cx="4810125" cy="19685"/>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sp>
        <p:nvSpPr>
          <p:cNvPr id="3" name="文本框 2"/>
          <p:cNvSpPr txBox="1"/>
          <p:nvPr/>
        </p:nvSpPr>
        <p:spPr>
          <a:xfrm>
            <a:off x="1331595" y="2174240"/>
            <a:ext cx="6529070" cy="4116705"/>
          </a:xfrm>
          <a:prstGeom prst="rect">
            <a:avLst/>
          </a:prstGeom>
          <a:noFill/>
        </p:spPr>
        <p:txBody>
          <a:bodyPr wrap="square" rtlCol="0">
            <a:noAutofit/>
          </a:bodyPr>
          <a:lstStyle/>
          <a:p>
            <a:r>
              <a:rPr sz="1600" dirty="0">
                <a:latin typeface="Arial" panose="020B0604020202020204" pitchFamily="34" charset="0"/>
                <a:cs typeface="Arial" panose="020B0604020202020204" pitchFamily="34" charset="0"/>
              </a:rPr>
              <a:t>Mushrooms are widely eaten plants, but some mushrooms may be poisonous, and ingestion can lead to poisoning and even life-threatening. Mushroom poisoning is common in Malaysia, with a total of 71 cases of mushroom poisoning in Malaysia. Therefore, it is important to classify whether mushrooms are poisonous or not; and to study which properties of mushrooms are related to their toxicity. </a:t>
            </a:r>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Traditional mushroom classification methods mainly rely on experience and professional knowledge, which cannot be 100% accurate and safe. Therefore, this project aims to use machine learning technology to classify mushrooms and try to establish a reliable model for classification prediction for picking security.</a:t>
            </a:r>
            <a:endParaRPr sz="1600" dirty="0">
              <a:latin typeface="Arial" panose="020B0604020202020204" pitchFamily="34" charset="0"/>
              <a:cs typeface="Arial" panose="020B0604020202020204" pitchFamily="34" charset="0"/>
            </a:endParaRPr>
          </a:p>
        </p:txBody>
      </p:sp>
      <p:pic>
        <p:nvPicPr>
          <p:cNvPr id="6" name="图片 5"/>
          <p:cNvPicPr>
            <a:picLocks noChangeAspect="1"/>
          </p:cNvPicPr>
          <p:nvPr>
            <p:custDataLst>
              <p:tags r:id="rId3"/>
            </p:custDataLst>
          </p:nvPr>
        </p:nvPicPr>
        <p:blipFill>
          <a:blip r:embed="rId4"/>
          <a:srcRect l="45221" t="48058" r="45278" b="48164"/>
          <a:stretch>
            <a:fillRect/>
          </a:stretch>
        </p:blipFill>
        <p:spPr>
          <a:xfrm>
            <a:off x="1056005" y="2275205"/>
            <a:ext cx="275590" cy="237490"/>
          </a:xfrm>
          <a:prstGeom prst="rect">
            <a:avLst/>
          </a:prstGeom>
        </p:spPr>
      </p:pic>
      <p:pic>
        <p:nvPicPr>
          <p:cNvPr id="2" name="图片 1"/>
          <p:cNvPicPr>
            <a:picLocks noChangeAspect="1"/>
          </p:cNvPicPr>
          <p:nvPr>
            <p:custDataLst>
              <p:tags r:id="rId5"/>
            </p:custDataLst>
          </p:nvPr>
        </p:nvPicPr>
        <p:blipFill>
          <a:blip r:embed="rId4"/>
          <a:srcRect l="45221" t="48058" r="45278" b="48164"/>
          <a:stretch>
            <a:fillRect/>
          </a:stretch>
        </p:blipFill>
        <p:spPr>
          <a:xfrm>
            <a:off x="1056005" y="4425315"/>
            <a:ext cx="275590" cy="237490"/>
          </a:xfrm>
          <a:prstGeom prst="rect">
            <a:avLst/>
          </a:prstGeom>
        </p:spPr>
      </p:pic>
      <p:sp>
        <p:nvSpPr>
          <p:cNvPr id="7" name="椭圆"/>
          <p:cNvSpPr/>
          <p:nvPr>
            <p:custDataLst>
              <p:tags r:id="rId6"/>
            </p:custDataLst>
          </p:nvPr>
        </p:nvSpPr>
        <p:spPr>
          <a:xfrm flipH="1">
            <a:off x="2813187" y="592455"/>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01</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pic>
        <p:nvPicPr>
          <p:cNvPr id="4" name="图片 3"/>
          <p:cNvPicPr>
            <a:picLocks noChangeAspect="1"/>
          </p:cNvPicPr>
          <p:nvPr/>
        </p:nvPicPr>
        <p:blipFill>
          <a:blip r:embed="rId7"/>
          <a:srcRect l="3842" t="10433" r="3858" b="7175"/>
          <a:stretch>
            <a:fillRect/>
          </a:stretch>
        </p:blipFill>
        <p:spPr>
          <a:xfrm>
            <a:off x="7860665" y="2004060"/>
            <a:ext cx="4267835" cy="3939540"/>
          </a:xfrm>
          <a:prstGeom prst="rect">
            <a:avLst/>
          </a:prstGeom>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5" name="文本框"/>
          <p:cNvSpPr txBox="1"/>
          <p:nvPr>
            <p:custDataLst>
              <p:tags r:id="rId2"/>
            </p:custDataLst>
          </p:nvPr>
        </p:nvSpPr>
        <p:spPr>
          <a:xfrm>
            <a:off x="3843020" y="453390"/>
            <a:ext cx="5559425" cy="645160"/>
          </a:xfrm>
          <a:prstGeom prst="rect">
            <a:avLst/>
          </a:prstGeom>
          <a:noFill/>
        </p:spPr>
        <p:txBody>
          <a:bodyPr wrap="square" rtlCol="0">
            <a:spAutoFit/>
          </a:bodyPr>
          <a:lstStyle/>
          <a:p>
            <a:pPr lvl="0"/>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Dataset </a:t>
            </a:r>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escription</a:t>
            </a:r>
            <a:endParaRPr lang="zh-CN" altLang="en-US" sz="3600" dirty="0">
              <a:solidFill>
                <a:prstClr val="black"/>
              </a:solidFill>
              <a:latin typeface="Arial" panose="020B0604020202020204" pitchFamily="34" charset="0"/>
              <a:ea typeface="汉仪旗黑-60简" panose="00020600040101010101" charset="-122"/>
              <a:cs typeface="Arial" panose="020B0604020202020204" pitchFamily="34" charset="0"/>
            </a:endParaRPr>
          </a:p>
        </p:txBody>
      </p:sp>
      <p:cxnSp>
        <p:nvCxnSpPr>
          <p:cNvPr id="7" name="直接连接符"/>
          <p:cNvCxnSpPr/>
          <p:nvPr>
            <p:custDataLst>
              <p:tags r:id="rId3"/>
            </p:custDataLst>
          </p:nvPr>
        </p:nvCxnSpPr>
        <p:spPr>
          <a:xfrm flipV="1">
            <a:off x="4342765" y="1127125"/>
            <a:ext cx="3331210" cy="12065"/>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4"/>
            </p:custDataLst>
          </p:nvPr>
        </p:nvSpPr>
        <p:spPr>
          <a:xfrm>
            <a:off x="1358265" y="1892935"/>
            <a:ext cx="9509125" cy="4429125"/>
          </a:xfrm>
          <a:prstGeom prst="rect">
            <a:avLst/>
          </a:prstGeom>
          <a:noFill/>
        </p:spPr>
        <p:txBody>
          <a:bodyPr wrap="square" rtlCol="0">
            <a:noAutofit/>
          </a:bodyPr>
          <a:lstStyle/>
          <a:p>
            <a:r>
              <a:rPr lang="en-US" altLang="zh-CN" sz="1600">
                <a:latin typeface="Arial" panose="020B0604020202020204" pitchFamily="34" charset="0"/>
                <a:cs typeface="Arial" panose="020B0604020202020204" pitchFamily="34" charset="0"/>
              </a:rPr>
              <a:t>We use the</a:t>
            </a:r>
            <a:r>
              <a:rPr lang="zh-CN" altLang="en-US" sz="1600">
                <a:latin typeface="Arial" panose="020B0604020202020204" pitchFamily="34" charset="0"/>
                <a:cs typeface="Arial" panose="020B0604020202020204" pitchFamily="34" charset="0"/>
              </a:rPr>
              <a:t> data</a:t>
            </a:r>
            <a:r>
              <a:rPr lang="en-US" altLang="zh-CN" sz="1600">
                <a:latin typeface="Arial" panose="020B0604020202020204" pitchFamily="34" charset="0"/>
                <a:cs typeface="Arial" panose="020B0604020202020204" pitchFamily="34" charset="0"/>
              </a:rPr>
              <a:t> </a:t>
            </a:r>
            <a:r>
              <a:rPr lang="zh-CN" altLang="en-US" sz="1600">
                <a:latin typeface="Arial" panose="020B0604020202020204" pitchFamily="34" charset="0"/>
                <a:cs typeface="Arial" panose="020B0604020202020204" pitchFamily="34" charset="0"/>
              </a:rPr>
              <a:t>set from the Mushroom Records drawn from The Audubon Society Field Guide to North American Mushrooms (1981).  G. H. Lincoff (Pres.), New York: Alfred A. Knopf. </a:t>
            </a:r>
            <a:r>
              <a:rPr lang="en-US" altLang="zh-CN" sz="1600">
                <a:latin typeface="Arial" panose="020B0604020202020204" pitchFamily="34" charset="0"/>
                <a:cs typeface="Arial" panose="020B0604020202020204" pitchFamily="34" charset="0"/>
              </a:rPr>
              <a:t> </a:t>
            </a:r>
            <a:r>
              <a:rPr lang="zh-CN" altLang="en-US" sz="1600">
                <a:latin typeface="Arial" panose="020B0604020202020204" pitchFamily="34" charset="0"/>
                <a:cs typeface="Arial" panose="020B0604020202020204" pitchFamily="34" charset="0"/>
              </a:rPr>
              <a:t>Afterwards, Jeff Schliemer, Ph.D., Department of Information and Computer Science, University of California, organized it and published it in his own paper on April 27, 1987.</a:t>
            </a:r>
            <a:endParaRPr lang="zh-CN" altLang="en-US" sz="1600">
              <a:latin typeface="Arial" panose="020B0604020202020204" pitchFamily="34" charset="0"/>
              <a:cs typeface="Arial" panose="020B0604020202020204" pitchFamily="34" charset="0"/>
            </a:endParaRPr>
          </a:p>
          <a:p>
            <a:endParaRPr lang="zh-CN" altLang="en-US" sz="1600">
              <a:latin typeface="Arial" panose="020B0604020202020204" pitchFamily="34" charset="0"/>
              <a:cs typeface="Arial" panose="020B0604020202020204" pitchFamily="34" charset="0"/>
            </a:endParaRPr>
          </a:p>
          <a:p>
            <a:endParaRPr lang="zh-CN" altLang="en-US" sz="1600">
              <a:latin typeface="Arial" panose="020B0604020202020204" pitchFamily="34" charset="0"/>
              <a:cs typeface="Arial" panose="020B0604020202020204" pitchFamily="34" charset="0"/>
            </a:endParaRPr>
          </a:p>
          <a:p>
            <a:r>
              <a:rPr lang="zh-CN" altLang="en-US" sz="1600">
                <a:latin typeface="Arial" panose="020B0604020202020204" pitchFamily="34" charset="0"/>
                <a:cs typeface="Arial" panose="020B0604020202020204" pitchFamily="34" charset="0"/>
              </a:rPr>
              <a:t>Th</a:t>
            </a:r>
            <a:r>
              <a:rPr lang="en-US" altLang="zh-CN" sz="1600">
                <a:latin typeface="Arial" panose="020B0604020202020204" pitchFamily="34" charset="0"/>
                <a:cs typeface="Arial" panose="020B0604020202020204" pitchFamily="34" charset="0"/>
              </a:rPr>
              <a:t>e </a:t>
            </a:r>
            <a:r>
              <a:rPr lang="zh-CN" altLang="en-US" sz="1600">
                <a:latin typeface="Arial" panose="020B0604020202020204" pitchFamily="34" charset="0"/>
                <a:cs typeface="Arial" panose="020B0604020202020204" pitchFamily="34" charset="0"/>
              </a:rPr>
              <a:t>data set includes descriptions of hypothetical samples corresponding to 23 species of gilled mushrooms in the Agaricus and Lepiota Family, including 8124 instances and 22 attribute values. The attributes include classification </a:t>
            </a:r>
            <a:r>
              <a:rPr lang="en-US" altLang="zh-CN" sz="1600">
                <a:latin typeface="Arial" panose="020B0604020202020204" pitchFamily="34" charset="0"/>
                <a:cs typeface="Arial" panose="020B0604020202020204" pitchFamily="34" charset="0"/>
              </a:rPr>
              <a:t>variable</a:t>
            </a:r>
            <a:r>
              <a:rPr lang="zh-CN" altLang="en-US" sz="1600">
                <a:latin typeface="Arial" panose="020B0604020202020204" pitchFamily="34" charset="0"/>
                <a:cs typeface="Arial" panose="020B0604020202020204" pitchFamily="34" charset="0"/>
              </a:rPr>
              <a:t>s of mushrooms, such as cap, odor, gill, stack, vessel, and habitat.</a:t>
            </a:r>
            <a:endParaRPr lang="zh-CN" altLang="en-US" sz="1600">
              <a:latin typeface="Arial" panose="020B0604020202020204" pitchFamily="34" charset="0"/>
              <a:cs typeface="Arial" panose="020B0604020202020204" pitchFamily="34" charset="0"/>
            </a:endParaRPr>
          </a:p>
          <a:p>
            <a:endParaRPr lang="zh-CN" altLang="en-US" sz="1600">
              <a:latin typeface="Arial" panose="020B0604020202020204" pitchFamily="34" charset="0"/>
              <a:cs typeface="Arial" panose="020B0604020202020204" pitchFamily="34" charset="0"/>
            </a:endParaRPr>
          </a:p>
          <a:p>
            <a:endParaRPr lang="zh-CN" altLang="en-US" sz="1600">
              <a:latin typeface="Arial" panose="020B0604020202020204" pitchFamily="34" charset="0"/>
              <a:cs typeface="Arial" panose="020B0604020202020204" pitchFamily="34" charset="0"/>
            </a:endParaRPr>
          </a:p>
          <a:p>
            <a:r>
              <a:rPr lang="zh-CN" altLang="en-US" sz="1600">
                <a:latin typeface="Arial" panose="020B0604020202020204" pitchFamily="34" charset="0"/>
                <a:cs typeface="Arial" panose="020B0604020202020204" pitchFamily="34" charset="0"/>
              </a:rPr>
              <a:t>There are two classes of target variables, edible (denoted by e) and poisonous (denoted by p). The distribution of the dataset is roughly balanced, including 4280 (51.8%) edible mushroom instances and 3916 (48.2%) poisonous mushroom instances. In addition, there are 2480 missing values in the attribute of mushroom stalk-root, which needs to be processed in the future.</a:t>
            </a:r>
            <a:endParaRPr lang="zh-CN" altLang="en-US" sz="1600">
              <a:latin typeface="Arial" panose="020B0604020202020204" pitchFamily="34" charset="0"/>
              <a:cs typeface="Arial" panose="020B0604020202020204" pitchFamily="34" charset="0"/>
            </a:endParaRPr>
          </a:p>
        </p:txBody>
      </p:sp>
      <p:pic>
        <p:nvPicPr>
          <p:cNvPr id="10" name="图片 9"/>
          <p:cNvPicPr>
            <a:picLocks noChangeAspect="1"/>
          </p:cNvPicPr>
          <p:nvPr>
            <p:custDataLst>
              <p:tags r:id="rId5"/>
            </p:custDataLst>
          </p:nvPr>
        </p:nvPicPr>
        <p:blipFill>
          <a:blip r:embed="rId6"/>
          <a:srcRect l="45221" t="48058" r="45278" b="48164"/>
          <a:stretch>
            <a:fillRect/>
          </a:stretch>
        </p:blipFill>
        <p:spPr>
          <a:xfrm>
            <a:off x="1082675" y="1967230"/>
            <a:ext cx="275590" cy="237490"/>
          </a:xfrm>
          <a:prstGeom prst="rect">
            <a:avLst/>
          </a:prstGeom>
        </p:spPr>
      </p:pic>
      <p:pic>
        <p:nvPicPr>
          <p:cNvPr id="11" name="图片 10"/>
          <p:cNvPicPr>
            <a:picLocks noChangeAspect="1"/>
          </p:cNvPicPr>
          <p:nvPr>
            <p:custDataLst>
              <p:tags r:id="rId7"/>
            </p:custDataLst>
          </p:nvPr>
        </p:nvPicPr>
        <p:blipFill>
          <a:blip r:embed="rId6"/>
          <a:srcRect l="45221" t="48058" r="45278" b="48164"/>
          <a:stretch>
            <a:fillRect/>
          </a:stretch>
        </p:blipFill>
        <p:spPr>
          <a:xfrm>
            <a:off x="1082675" y="3384550"/>
            <a:ext cx="275590" cy="237490"/>
          </a:xfrm>
          <a:prstGeom prst="rect">
            <a:avLst/>
          </a:prstGeom>
        </p:spPr>
      </p:pic>
      <p:pic>
        <p:nvPicPr>
          <p:cNvPr id="12" name="图片 11"/>
          <p:cNvPicPr>
            <a:picLocks noChangeAspect="1"/>
          </p:cNvPicPr>
          <p:nvPr>
            <p:custDataLst>
              <p:tags r:id="rId8"/>
            </p:custDataLst>
          </p:nvPr>
        </p:nvPicPr>
        <p:blipFill>
          <a:blip r:embed="rId6"/>
          <a:srcRect l="45221" t="48058" r="45278" b="48164"/>
          <a:stretch>
            <a:fillRect/>
          </a:stretch>
        </p:blipFill>
        <p:spPr>
          <a:xfrm>
            <a:off x="1154430" y="4863465"/>
            <a:ext cx="275590" cy="237490"/>
          </a:xfrm>
          <a:prstGeom prst="rect">
            <a:avLst/>
          </a:prstGeom>
        </p:spPr>
      </p:pic>
      <p:sp>
        <p:nvSpPr>
          <p:cNvPr id="13" name="椭圆"/>
          <p:cNvSpPr/>
          <p:nvPr>
            <p:custDataLst>
              <p:tags r:id="rId9"/>
            </p:custDataLst>
          </p:nvPr>
        </p:nvSpPr>
        <p:spPr>
          <a:xfrm flipH="1">
            <a:off x="295733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02</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2" name="文本框 1"/>
          <p:cNvSpPr txBox="1"/>
          <p:nvPr/>
        </p:nvSpPr>
        <p:spPr>
          <a:xfrm>
            <a:off x="384175" y="644525"/>
            <a:ext cx="8867775" cy="5344795"/>
          </a:xfrm>
          <a:prstGeom prst="rect">
            <a:avLst/>
          </a:prstGeom>
          <a:noFill/>
        </p:spPr>
        <p:txBody>
          <a:bodyPr wrap="square" rtlCol="0">
            <a:noAutofit/>
          </a:bodyPr>
          <a:lstStyle/>
          <a:p>
            <a:r>
              <a:rPr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  Attributes Information</a:t>
            </a:r>
            <a:r>
              <a:rPr lang="en-US"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a:t>
            </a:r>
            <a:endParaRPr lang="en-US"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endParaRPr>
          </a:p>
          <a:p>
            <a:endParaRPr lang="en-US"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endParaRPr>
          </a:p>
          <a:p>
            <a:endParaRPr sz="1000" b="1">
              <a:latin typeface="Arial" panose="020B0604020202020204" pitchFamily="34" charset="0"/>
              <a:cs typeface="Arial" panose="020B0604020202020204" pitchFamily="34" charset="0"/>
            </a:endParaRPr>
          </a:p>
          <a:p>
            <a:r>
              <a:rPr lang="en-US" sz="1000" b="1">
                <a:solidFill>
                  <a:schemeClr val="tx2">
                    <a:lumMod val="50000"/>
                    <a:lumOff val="50000"/>
                  </a:schemeClr>
                </a:solidFill>
                <a:latin typeface="Arial" panose="020B0604020202020204" pitchFamily="34" charset="0"/>
                <a:cs typeface="Arial" panose="020B0604020202020204" pitchFamily="34" charset="0"/>
              </a:rPr>
              <a:t> </a:t>
            </a:r>
            <a:r>
              <a:rPr lang="en-US" sz="1200" b="1">
                <a:solidFill>
                  <a:schemeClr val="tx2">
                    <a:lumMod val="50000"/>
                    <a:lumOff val="50000"/>
                  </a:schemeClr>
                </a:solidFill>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1. cap-shape</a:t>
            </a:r>
            <a:r>
              <a:rPr lang="en-US" sz="1200" b="1">
                <a:solidFill>
                  <a:schemeClr val="tx2">
                    <a:lumMod val="50000"/>
                    <a:lumOff val="50000"/>
                  </a:schemeClr>
                </a:solidFill>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bell=b,conical=c,convex=x,flat=f,</a:t>
            </a:r>
            <a:r>
              <a:rPr lang="en-US" sz="1200" b="1">
                <a:solidFill>
                  <a:schemeClr val="tx2">
                    <a:lumMod val="50000"/>
                    <a:lumOff val="50000"/>
                  </a:schemeClr>
                </a:solidFill>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knobbed=k,sunken=s</a:t>
            </a:r>
            <a:endParaRPr sz="1200" b="1">
              <a:solidFill>
                <a:schemeClr val="tx2">
                  <a:lumMod val="50000"/>
                  <a:lumOff val="50000"/>
                </a:schemeClr>
              </a:solidFill>
              <a:latin typeface="Arial" panose="020B0604020202020204" pitchFamily="34" charset="0"/>
              <a:cs typeface="Arial" panose="020B0604020202020204" pitchFamily="34" charset="0"/>
            </a:endParaRPr>
          </a:p>
          <a:p>
            <a:r>
              <a:rPr sz="1200" b="1">
                <a:solidFill>
                  <a:schemeClr val="tx2">
                    <a:lumMod val="50000"/>
                    <a:lumOff val="50000"/>
                  </a:schemeClr>
                </a:solidFill>
                <a:latin typeface="Arial" panose="020B0604020202020204" pitchFamily="34" charset="0"/>
                <a:cs typeface="Arial" panose="020B0604020202020204" pitchFamily="34" charset="0"/>
              </a:rPr>
              <a:t>  2. cap-surface: fibrous=f,grooves=g,scaly=y,smooth=s</a:t>
            </a:r>
            <a:endParaRPr sz="1200" b="1">
              <a:solidFill>
                <a:schemeClr val="tx2">
                  <a:lumMod val="50000"/>
                  <a:lumOff val="50000"/>
                </a:schemeClr>
              </a:solidFill>
              <a:latin typeface="Arial" panose="020B0604020202020204" pitchFamily="34" charset="0"/>
              <a:cs typeface="Arial" panose="020B0604020202020204" pitchFamily="34" charset="0"/>
            </a:endParaRPr>
          </a:p>
          <a:p>
            <a:r>
              <a:rPr lang="en-US" sz="1200" b="1">
                <a:solidFill>
                  <a:schemeClr val="tx2">
                    <a:lumMod val="50000"/>
                    <a:lumOff val="50000"/>
                  </a:schemeClr>
                </a:solidFill>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3. cap-color: brown=n,buff=b,cinnamon=c,gray=g,green=r,pink=p,purple=u,red=e,white=w,yellow=y</a:t>
            </a:r>
            <a:endParaRPr sz="1200" b="1">
              <a:solidFill>
                <a:schemeClr val="tx2">
                  <a:lumMod val="50000"/>
                  <a:lumOff val="50000"/>
                </a:schemeClr>
              </a:solidFill>
              <a:latin typeface="Arial" panose="020B0604020202020204" pitchFamily="34" charset="0"/>
              <a:cs typeface="Arial" panose="020B0604020202020204" pitchFamily="34" charset="0"/>
            </a:endParaRPr>
          </a:p>
          <a:p>
            <a:pPr algn="l">
              <a:buClrTx/>
              <a:buSzTx/>
              <a:buNone/>
            </a:pPr>
            <a:r>
              <a:rPr lang="en-US" sz="1200" b="1">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 4. bruises: bruises=t,no=f</a:t>
            </a:r>
            <a:endParaRPr sz="1200" b="1">
              <a:solidFill>
                <a:schemeClr val="tx2">
                  <a:lumMod val="50000"/>
                  <a:lumOff val="50000"/>
                </a:schemeClr>
              </a:solidFill>
              <a:latin typeface="Arial" panose="020B0604020202020204" pitchFamily="34" charset="0"/>
              <a:cs typeface="Arial" panose="020B0604020202020204" pitchFamily="34" charset="0"/>
            </a:endParaRPr>
          </a:p>
          <a:p>
            <a:pPr algn="l">
              <a:buClrTx/>
              <a:buSzTx/>
              <a:buNone/>
            </a:pPr>
            <a:r>
              <a:rPr sz="1200" b="1">
                <a:solidFill>
                  <a:schemeClr val="tx2">
                    <a:lumMod val="50000"/>
                    <a:lumOff val="50000"/>
                  </a:schemeClr>
                </a:solidFill>
                <a:latin typeface="Arial" panose="020B0604020202020204" pitchFamily="34" charset="0"/>
                <a:cs typeface="Arial" panose="020B0604020202020204" pitchFamily="34" charset="0"/>
              </a:rPr>
              <a:t>  5. odor:  almond=a,anise=l,creosote=c,fishy=y,foul=f,musty=m,none=n,pungent=p,spicy=s</a:t>
            </a:r>
            <a:endParaRPr sz="1200" b="1">
              <a:solidFill>
                <a:schemeClr val="tx2">
                  <a:lumMod val="50000"/>
                  <a:lumOff val="50000"/>
                </a:schemeClr>
              </a:solidFill>
              <a:latin typeface="Arial" panose="020B0604020202020204" pitchFamily="34" charset="0"/>
              <a:cs typeface="Arial" panose="020B0604020202020204" pitchFamily="34" charset="0"/>
            </a:endParaRPr>
          </a:p>
          <a:p>
            <a:endParaRPr sz="1200" b="1">
              <a:latin typeface="Arial" panose="020B0604020202020204" pitchFamily="34" charset="0"/>
              <a:cs typeface="Arial" panose="020B0604020202020204" pitchFamily="34" charset="0"/>
            </a:endParaRPr>
          </a:p>
          <a:p>
            <a:r>
              <a:rPr sz="1200" b="1">
                <a:latin typeface="Arial" panose="020B0604020202020204" pitchFamily="34" charset="0"/>
                <a:cs typeface="Arial" panose="020B0604020202020204" pitchFamily="34" charset="0"/>
              </a:rPr>
              <a:t> </a:t>
            </a:r>
            <a:r>
              <a:rPr sz="1200" b="1">
                <a:solidFill>
                  <a:schemeClr val="accent3">
                    <a:lumMod val="75000"/>
                  </a:schemeClr>
                </a:solidFill>
                <a:latin typeface="Arial" panose="020B0604020202020204" pitchFamily="34" charset="0"/>
                <a:cs typeface="Arial" panose="020B0604020202020204" pitchFamily="34" charset="0"/>
              </a:rPr>
              <a:t> 6. gill-attachment: attached=a,descending=d,free=f,notched=n</a:t>
            </a:r>
            <a:endParaRPr sz="1200" b="1">
              <a:solidFill>
                <a:schemeClr val="accent3">
                  <a:lumMod val="75000"/>
                </a:schemeClr>
              </a:solidFill>
              <a:latin typeface="Arial" panose="020B0604020202020204" pitchFamily="34" charset="0"/>
              <a:cs typeface="Arial" panose="020B0604020202020204" pitchFamily="34" charset="0"/>
            </a:endParaRPr>
          </a:p>
          <a:p>
            <a:r>
              <a:rPr sz="1200" b="1">
                <a:solidFill>
                  <a:schemeClr val="accent3">
                    <a:lumMod val="75000"/>
                  </a:schemeClr>
                </a:solidFill>
                <a:latin typeface="Arial" panose="020B0604020202020204" pitchFamily="34" charset="0"/>
                <a:cs typeface="Arial" panose="020B0604020202020204" pitchFamily="34" charset="0"/>
              </a:rPr>
              <a:t>  7. gill-spacing:</a:t>
            </a:r>
            <a:r>
              <a:rPr lang="en-US" sz="1200" b="1">
                <a:solidFill>
                  <a:schemeClr val="accent3">
                    <a:lumMod val="75000"/>
                  </a:schemeClr>
                </a:solidFill>
                <a:latin typeface="Arial" panose="020B0604020202020204" pitchFamily="34" charset="0"/>
                <a:cs typeface="Arial" panose="020B0604020202020204" pitchFamily="34" charset="0"/>
              </a:rPr>
              <a:t> </a:t>
            </a:r>
            <a:r>
              <a:rPr sz="1200" b="1">
                <a:solidFill>
                  <a:schemeClr val="accent3">
                    <a:lumMod val="75000"/>
                  </a:schemeClr>
                </a:solidFill>
                <a:latin typeface="Arial" panose="020B0604020202020204" pitchFamily="34" charset="0"/>
                <a:cs typeface="Arial" panose="020B0604020202020204" pitchFamily="34" charset="0"/>
              </a:rPr>
              <a:t>close=c,crowded=w,distant=d</a:t>
            </a:r>
            <a:endParaRPr sz="1200" b="1">
              <a:solidFill>
                <a:schemeClr val="accent3">
                  <a:lumMod val="75000"/>
                </a:schemeClr>
              </a:solidFill>
              <a:latin typeface="Arial" panose="020B0604020202020204" pitchFamily="34" charset="0"/>
              <a:cs typeface="Arial" panose="020B0604020202020204" pitchFamily="34" charset="0"/>
            </a:endParaRPr>
          </a:p>
          <a:p>
            <a:r>
              <a:rPr sz="1200" b="1">
                <a:solidFill>
                  <a:schemeClr val="accent3">
                    <a:lumMod val="75000"/>
                  </a:schemeClr>
                </a:solidFill>
                <a:latin typeface="Arial" panose="020B0604020202020204" pitchFamily="34" charset="0"/>
                <a:cs typeface="Arial" panose="020B0604020202020204" pitchFamily="34" charset="0"/>
              </a:rPr>
              <a:t>  8. gill-size: broad=b,narrow=n</a:t>
            </a:r>
            <a:endParaRPr sz="1200" b="1">
              <a:solidFill>
                <a:schemeClr val="accent3">
                  <a:lumMod val="75000"/>
                </a:schemeClr>
              </a:solidFill>
              <a:latin typeface="Arial" panose="020B0604020202020204" pitchFamily="34" charset="0"/>
              <a:cs typeface="Arial" panose="020B0604020202020204" pitchFamily="34" charset="0"/>
            </a:endParaRPr>
          </a:p>
          <a:p>
            <a:r>
              <a:rPr sz="1200" b="1">
                <a:solidFill>
                  <a:schemeClr val="accent3">
                    <a:lumMod val="75000"/>
                  </a:schemeClr>
                </a:solidFill>
                <a:latin typeface="Arial" panose="020B0604020202020204" pitchFamily="34" charset="0"/>
                <a:cs typeface="Arial" panose="020B0604020202020204" pitchFamily="34" charset="0"/>
              </a:rPr>
              <a:t>  9. gill-color:</a:t>
            </a:r>
            <a:r>
              <a:rPr lang="en-US" sz="1200" b="1">
                <a:solidFill>
                  <a:schemeClr val="accent3">
                    <a:lumMod val="75000"/>
                  </a:schemeClr>
                </a:solidFill>
                <a:latin typeface="Arial" panose="020B0604020202020204" pitchFamily="34" charset="0"/>
                <a:cs typeface="Arial" panose="020B0604020202020204" pitchFamily="34" charset="0"/>
              </a:rPr>
              <a:t> </a:t>
            </a:r>
            <a:r>
              <a:rPr sz="1200" b="1">
                <a:solidFill>
                  <a:schemeClr val="accent3">
                    <a:lumMod val="75000"/>
                  </a:schemeClr>
                </a:solidFill>
                <a:latin typeface="Arial" panose="020B0604020202020204" pitchFamily="34" charset="0"/>
                <a:cs typeface="Arial" panose="020B0604020202020204" pitchFamily="34" charset="0"/>
              </a:rPr>
              <a:t>black=k,brown=n,buff=b,chocolate=h,gray=g,green=r,orange=o,pink=p,purple=u,red=e,white=w,yellow=y</a:t>
            </a:r>
            <a:endParaRPr sz="1200" b="1">
              <a:solidFill>
                <a:schemeClr val="accent3">
                  <a:lumMod val="75000"/>
                </a:schemeClr>
              </a:solidFill>
              <a:latin typeface="Arial" panose="020B0604020202020204" pitchFamily="34" charset="0"/>
              <a:cs typeface="Arial" panose="020B0604020202020204" pitchFamily="34" charset="0"/>
            </a:endParaRPr>
          </a:p>
          <a:p>
            <a:endParaRPr sz="1200" b="1">
              <a:solidFill>
                <a:schemeClr val="accent3">
                  <a:lumMod val="75000"/>
                </a:schemeClr>
              </a:solidFill>
              <a:latin typeface="Arial" panose="020B0604020202020204" pitchFamily="34" charset="0"/>
              <a:cs typeface="Arial" panose="020B0604020202020204" pitchFamily="34" charset="0"/>
            </a:endParaRPr>
          </a:p>
          <a:p>
            <a:r>
              <a:rPr sz="1200" b="1">
                <a:latin typeface="Arial" panose="020B0604020202020204" pitchFamily="34" charset="0"/>
                <a:cs typeface="Arial" panose="020B0604020202020204" pitchFamily="34" charset="0"/>
              </a:rPr>
              <a:t> </a:t>
            </a:r>
            <a:r>
              <a:rPr lang="en-US" sz="1200" b="1">
                <a:latin typeface="Arial" panose="020B0604020202020204" pitchFamily="34" charset="0"/>
                <a:cs typeface="Arial" panose="020B0604020202020204" pitchFamily="34" charset="0"/>
              </a:rPr>
              <a:t> </a:t>
            </a:r>
            <a:r>
              <a:rPr sz="1200" b="1">
                <a:solidFill>
                  <a:schemeClr val="accent5">
                    <a:lumMod val="75000"/>
                  </a:schemeClr>
                </a:solidFill>
                <a:latin typeface="Arial" panose="020B0604020202020204" pitchFamily="34" charset="0"/>
                <a:cs typeface="Arial" panose="020B0604020202020204" pitchFamily="34" charset="0"/>
              </a:rPr>
              <a:t>10. stalk-shape: enlarging=e,tapering=t</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11. stalk-root: bulbous=b,club=c,cup=u,equal=e,rhizomorphs=z,rooted=r,missing=?</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12. stalk-surface-above-ring: fibrous=f,scaly=y,silky=k,smooth=s</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13. stalk-surface-below-ring: fibrous=f,scaly=y,silky=k,smooth=s</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14. stalk-color-above-ring:   brown=n,buff=b,cinnamon=c,gray=g,orange=o,pink=p,red=e,white=w,yellow=y</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15. stalk-color-below-ring:   brown=n,buff=b,cinnamon=c,gray=g,orange=o,pink=p,red=e,white=w,yellow=y</a:t>
            </a:r>
            <a:endParaRPr sz="1200" b="1">
              <a:solidFill>
                <a:schemeClr val="accent5">
                  <a:lumMod val="75000"/>
                </a:schemeClr>
              </a:solidFill>
              <a:latin typeface="Arial" panose="020B0604020202020204" pitchFamily="34" charset="0"/>
              <a:cs typeface="Arial" panose="020B0604020202020204" pitchFamily="34" charset="0"/>
            </a:endParaRPr>
          </a:p>
          <a:p>
            <a:endParaRPr sz="1200" b="1">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16. veil-type: partial=p,universal=u</a:t>
            </a:r>
            <a:endParaRPr sz="1200" b="1">
              <a:solidFill>
                <a:srgbClr val="7030A0"/>
              </a:solidFill>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17. veil-color: brown=n,orange=o,white=w,yellow=y</a:t>
            </a:r>
            <a:endParaRPr sz="1200" b="1">
              <a:solidFill>
                <a:srgbClr val="7030A0"/>
              </a:solidFill>
              <a:latin typeface="Arial" panose="020B0604020202020204" pitchFamily="34" charset="0"/>
              <a:cs typeface="Arial" panose="020B0604020202020204" pitchFamily="34" charset="0"/>
            </a:endParaRPr>
          </a:p>
          <a:p>
            <a:r>
              <a:rPr lang="en-US" sz="1200" b="1">
                <a:solidFill>
                  <a:srgbClr val="0070C0"/>
                </a:solidFill>
                <a:latin typeface="Arial" panose="020B0604020202020204" pitchFamily="34" charset="0"/>
                <a:cs typeface="Arial" panose="020B0604020202020204" pitchFamily="34" charset="0"/>
              </a:rPr>
              <a:t>  </a:t>
            </a:r>
            <a:r>
              <a:rPr sz="1200" b="1">
                <a:solidFill>
                  <a:srgbClr val="7030A0"/>
                </a:solidFill>
                <a:latin typeface="Arial" panose="020B0604020202020204" pitchFamily="34" charset="0"/>
                <a:cs typeface="Arial" panose="020B0604020202020204" pitchFamily="34" charset="0"/>
              </a:rPr>
              <a:t>18. ring-number: none=n,one=o,two=t</a:t>
            </a:r>
            <a:endParaRPr sz="1200" b="1">
              <a:solidFill>
                <a:srgbClr val="7030A0"/>
              </a:solidFill>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19. ring-type: cobwebby=c,evanescent=e,flaring=f,large=l,none=n,pendant=p,sheathing=s,zone=z</a:t>
            </a:r>
            <a:endParaRPr sz="1200" b="1">
              <a:solidFill>
                <a:srgbClr val="7030A0"/>
              </a:solidFill>
              <a:latin typeface="Arial" panose="020B0604020202020204" pitchFamily="34" charset="0"/>
              <a:cs typeface="Arial" panose="020B0604020202020204" pitchFamily="34" charset="0"/>
            </a:endParaRPr>
          </a:p>
          <a:p>
            <a:r>
              <a:rPr lang="en-US" sz="1200" b="1">
                <a:latin typeface="Arial" panose="020B0604020202020204" pitchFamily="34" charset="0"/>
                <a:cs typeface="Arial" panose="020B0604020202020204" pitchFamily="34" charset="0"/>
              </a:rPr>
              <a:t>  </a:t>
            </a:r>
            <a:r>
              <a:rPr sz="1200" b="1">
                <a:solidFill>
                  <a:srgbClr val="7030A0"/>
                </a:solidFill>
                <a:latin typeface="Arial" panose="020B0604020202020204" pitchFamily="34" charset="0"/>
                <a:cs typeface="Arial" panose="020B0604020202020204" pitchFamily="34" charset="0"/>
              </a:rPr>
              <a:t>20. spore-print-color: black=k,brown=n,buff=b,chocolate=h,green=r,orange=o,purple=u,white=w,yellow=y</a:t>
            </a:r>
            <a:endParaRPr sz="1200" b="1">
              <a:solidFill>
                <a:srgbClr val="7030A0"/>
              </a:solidFill>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21. population: abundant=a,clustered=c,numerous=n,scattered=s,several=v,solitary=y</a:t>
            </a:r>
            <a:endParaRPr sz="1200" b="1">
              <a:solidFill>
                <a:srgbClr val="7030A0"/>
              </a:solidFill>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22. habitat: grasses=g,leaves=l,meadows=m,paths=p,urban=u,waste=w,woods=d</a:t>
            </a:r>
            <a:endParaRPr sz="1200" b="1">
              <a:solidFill>
                <a:srgbClr val="7030A0"/>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tretch>
            <a:fillRect/>
          </a:stretch>
        </p:blipFill>
        <p:spPr>
          <a:xfrm>
            <a:off x="9449435" y="708025"/>
            <a:ext cx="2051050" cy="2321560"/>
          </a:xfrm>
          <a:prstGeom prst="rect">
            <a:avLst/>
          </a:prstGeom>
        </p:spPr>
      </p:pic>
      <p:pic>
        <p:nvPicPr>
          <p:cNvPr id="3" name="图片 2" descr="653555903a78180ad0d6ae34f1041cf"/>
          <p:cNvPicPr>
            <a:picLocks noChangeAspect="1"/>
          </p:cNvPicPr>
          <p:nvPr>
            <p:custDataLst>
              <p:tags r:id="rId3"/>
            </p:custDataLst>
          </p:nvPr>
        </p:nvPicPr>
        <p:blipFill>
          <a:blip r:embed="rId4"/>
          <a:srcRect l="8060" t="6899" r="5938"/>
          <a:stretch>
            <a:fillRect/>
          </a:stretch>
        </p:blipFill>
        <p:spPr>
          <a:xfrm>
            <a:off x="8800465" y="3489325"/>
            <a:ext cx="3045460" cy="2818130"/>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51994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401048" y="447989"/>
            <a:ext cx="5559425" cy="645160"/>
          </a:xfrm>
          <a:prstGeom prst="rect">
            <a:avLst/>
          </a:prstGeom>
          <a:noFill/>
        </p:spPr>
        <p:txBody>
          <a:bodyPr wrap="square" rtlCol="0">
            <a:spAutoFit/>
          </a:bodyPr>
          <a:lstStyle/>
          <a:p>
            <a:pPr algn="l"/>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2" name="Picture 1"/>
          <p:cNvPicPr>
            <a:picLocks noChangeAspect="1"/>
          </p:cNvPicPr>
          <p:nvPr/>
        </p:nvPicPr>
        <p:blipFill>
          <a:blip r:embed="rId4"/>
          <a:stretch>
            <a:fillRect/>
          </a:stretch>
        </p:blipFill>
        <p:spPr>
          <a:xfrm>
            <a:off x="705198" y="1819807"/>
            <a:ext cx="6258438" cy="2743200"/>
          </a:xfrm>
          <a:prstGeom prst="rect">
            <a:avLst/>
          </a:prstGeom>
          <a:ln>
            <a:solidFill>
              <a:schemeClr val="accent4"/>
            </a:solidFill>
          </a:ln>
        </p:spPr>
      </p:pic>
      <p:sp>
        <p:nvSpPr>
          <p:cNvPr id="3" name="TextBox 2"/>
          <p:cNvSpPr txBox="1"/>
          <p:nvPr/>
        </p:nvSpPr>
        <p:spPr>
          <a:xfrm>
            <a:off x="1544113" y="4977114"/>
            <a:ext cx="9693679" cy="923330"/>
          </a:xfrm>
          <a:prstGeom prst="rect">
            <a:avLst/>
          </a:prstGeom>
          <a:noFill/>
        </p:spPr>
        <p:txBody>
          <a:bodyPr wrap="none" rtlCol="0">
            <a:spAutoFit/>
          </a:bodyPr>
          <a:lstStyle/>
          <a:p>
            <a:pPr marL="285750" indent="-285750">
              <a:buFont typeface="Arial" panose="020B0604020202020204" pitchFamily="34" charset="0"/>
              <a:buChar char="•"/>
            </a:pPr>
            <a:r>
              <a:rPr lang="en-GB" b="1" dirty="0"/>
              <a:t>No duplicate data.</a:t>
            </a: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i="0" dirty="0">
                <a:solidFill>
                  <a:srgbClr val="000000"/>
                </a:solidFill>
                <a:effectLst/>
                <a:latin typeface="Helvetica Neue"/>
              </a:rPr>
              <a:t>The veil-type column has a unique value and can be deleted as a redundant column.</a:t>
            </a:r>
            <a:endParaRPr lang="en-GB" b="1" i="0" dirty="0">
              <a:solidFill>
                <a:srgbClr val="000000"/>
              </a:solidFill>
              <a:effectLst/>
              <a:latin typeface="Helvetica Neue"/>
            </a:endParaRPr>
          </a:p>
        </p:txBody>
      </p:sp>
      <p:pic>
        <p:nvPicPr>
          <p:cNvPr id="4" name="Picture 3"/>
          <p:cNvPicPr>
            <a:picLocks noChangeAspect="1"/>
          </p:cNvPicPr>
          <p:nvPr/>
        </p:nvPicPr>
        <p:blipFill>
          <a:blip r:embed="rId5"/>
          <a:stretch>
            <a:fillRect/>
          </a:stretch>
        </p:blipFill>
        <p:spPr>
          <a:xfrm>
            <a:off x="7241149" y="1819807"/>
            <a:ext cx="3829050" cy="2743200"/>
          </a:xfrm>
          <a:prstGeom prst="rect">
            <a:avLst/>
          </a:prstGeom>
          <a:ln>
            <a:solidFill>
              <a:schemeClr val="accent4"/>
            </a:solidFill>
          </a:ln>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862" y="1448900"/>
            <a:ext cx="5268729" cy="4118853"/>
          </a:xfrm>
          <a:prstGeom prst="rect">
            <a:avLst/>
          </a:prstGeom>
          <a:noFill/>
          <a:ln>
            <a:no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9790" y="1534328"/>
            <a:ext cx="4476615" cy="4668670"/>
          </a:xfrm>
          <a:prstGeom prst="rect">
            <a:avLst/>
          </a:prstGeom>
          <a:noFill/>
          <a:ln>
            <a:noFill/>
          </a:ln>
        </p:spPr>
      </p:pic>
      <p:sp>
        <p:nvSpPr>
          <p:cNvPr id="13" name="椭圆"/>
          <p:cNvSpPr/>
          <p:nvPr>
            <p:custDataLst>
              <p:tags r:id="rId4"/>
            </p:custDataLst>
          </p:nvPr>
        </p:nvSpPr>
        <p:spPr>
          <a:xfrm flipH="1">
            <a:off x="351994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5"/>
            </p:custDataLst>
          </p:nvPr>
        </p:nvSpPr>
        <p:spPr>
          <a:xfrm>
            <a:off x="4401048" y="447989"/>
            <a:ext cx="5559425" cy="645160"/>
          </a:xfrm>
          <a:prstGeom prst="rect">
            <a:avLst/>
          </a:prstGeom>
          <a:noFill/>
        </p:spPr>
        <p:txBody>
          <a:bodyPr wrap="square" rtlCol="0">
            <a:spAutoFit/>
          </a:bodyPr>
          <a:lstStyle/>
          <a:p>
            <a:pPr algn="l"/>
            <a:r>
              <a:rPr lang="en-GB"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lstStyle/>
          <a:p>
            <a:pPr algn="l"/>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3981" y="1735222"/>
            <a:ext cx="5269230" cy="2598420"/>
          </a:xfrm>
          <a:prstGeom prst="rect">
            <a:avLst/>
          </a:prstGeom>
          <a:noFill/>
          <a:ln>
            <a:noFill/>
          </a:ln>
        </p:spPr>
      </p:pic>
      <p:sp>
        <p:nvSpPr>
          <p:cNvPr id="3" name="文本框 2"/>
          <p:cNvSpPr txBox="1"/>
          <p:nvPr/>
        </p:nvSpPr>
        <p:spPr>
          <a:xfrm>
            <a:off x="1397913" y="4406007"/>
            <a:ext cx="9644335" cy="2069245"/>
          </a:xfrm>
          <a:prstGeom prst="rect">
            <a:avLst/>
          </a:prstGeom>
          <a:noFill/>
        </p:spPr>
        <p:txBody>
          <a:bodyPr wrap="square" rtlCol="0">
            <a:noAutofit/>
          </a:bodyPr>
          <a:lstStyle/>
          <a:p>
            <a:r>
              <a:rPr lang="en-GB" dirty="0">
                <a:effectLst/>
                <a:latin typeface="Calibri" panose="020F0502020204030204" pitchFamily="34" charset="0"/>
                <a:ea typeface="等线" panose="02010600030101010101" pitchFamily="2" charset="-122"/>
                <a:cs typeface="Arial" panose="020B0604020202020204" pitchFamily="34" charset="0"/>
              </a:rPr>
              <a:t>1. The bar chart shows the distribution of target variables (classes) in the data set, showing that the data is balanced.</a:t>
            </a:r>
            <a:endParaRPr lang="en-GB" dirty="0">
              <a:effectLst/>
              <a:latin typeface="Calibri" panose="020F0502020204030204" pitchFamily="34" charset="0"/>
              <a:ea typeface="等线" panose="02010600030101010101" pitchFamily="2" charset="-122"/>
              <a:cs typeface="Arial" panose="020B0604020202020204" pitchFamily="34" charset="0"/>
            </a:endParaRPr>
          </a:p>
          <a:p>
            <a:r>
              <a:rPr lang="en-GB" dirty="0">
                <a:effectLst/>
                <a:latin typeface="Calibri" panose="020F0502020204030204" pitchFamily="34" charset="0"/>
                <a:ea typeface="等线" panose="02010600030101010101" pitchFamily="2" charset="-122"/>
                <a:cs typeface="Arial" panose="020B0604020202020204" pitchFamily="34" charset="0"/>
              </a:rPr>
              <a:t>2. The heat map shows that there are some attributes that have a certain correlation with the category of mushrooms, such as </a:t>
            </a:r>
            <a:r>
              <a:rPr lang="en-GB" dirty="0" err="1">
                <a:effectLst/>
                <a:latin typeface="Calibri" panose="020F0502020204030204" pitchFamily="34" charset="0"/>
                <a:ea typeface="等线" panose="02010600030101010101" pitchFamily="2" charset="-122"/>
                <a:cs typeface="Arial" panose="020B0604020202020204" pitchFamily="34" charset="0"/>
              </a:rPr>
              <a:t>odor</a:t>
            </a:r>
            <a:r>
              <a:rPr lang="en-GB" dirty="0">
                <a:effectLst/>
                <a:latin typeface="Calibri" panose="020F0502020204030204" pitchFamily="34" charset="0"/>
                <a:ea typeface="等线" panose="02010600030101010101" pitchFamily="2" charset="-122"/>
                <a:cs typeface="Arial" panose="020B0604020202020204" pitchFamily="34" charset="0"/>
              </a:rPr>
              <a:t>. </a:t>
            </a:r>
            <a:endParaRPr lang="en-GB" dirty="0">
              <a:effectLst/>
              <a:latin typeface="Calibri" panose="020F0502020204030204" pitchFamily="34" charset="0"/>
              <a:ea typeface="等线" panose="02010600030101010101" pitchFamily="2" charset="-122"/>
              <a:cs typeface="Arial" panose="020B0604020202020204" pitchFamily="34" charset="0"/>
            </a:endParaRPr>
          </a:p>
          <a:p>
            <a:r>
              <a:rPr lang="en-GB" dirty="0">
                <a:effectLst/>
                <a:latin typeface="Calibri" panose="020F0502020204030204" pitchFamily="34" charset="0"/>
                <a:ea typeface="等线" panose="02010600030101010101" pitchFamily="2" charset="-122"/>
                <a:cs typeface="Arial" panose="020B0604020202020204" pitchFamily="34" charset="0"/>
              </a:rPr>
              <a:t>3. It can be seen that there is no poisonous mushroom with a cap shape of sunken</a:t>
            </a:r>
            <a:r>
              <a:rPr lang="en-GB" dirty="0">
                <a:latin typeface="Calibri" panose="020F0502020204030204" pitchFamily="34" charset="0"/>
                <a:ea typeface="等线" panose="02010600030101010101" pitchFamily="2" charset="-122"/>
                <a:cs typeface="Arial" panose="020B0604020202020204" pitchFamily="34" charset="0"/>
              </a:rPr>
              <a:t>.</a:t>
            </a:r>
            <a:endParaRPr lang="en-GB" dirty="0">
              <a:effectLst/>
              <a:latin typeface="Calibri" panose="020F0502020204030204" pitchFamily="34" charset="0"/>
              <a:ea typeface="等线" panose="02010600030101010101" pitchFamily="2" charset="-122"/>
              <a:cs typeface="Arial" panose="020B0604020202020204" pitchFamily="34" charset="0"/>
            </a:endParaRPr>
          </a:p>
        </p:txBody>
      </p:sp>
      <p:pic>
        <p:nvPicPr>
          <p:cNvPr id="4" name="图片 1"/>
          <p:cNvPicPr>
            <a:picLocks noChangeAspect="1"/>
          </p:cNvPicPr>
          <p:nvPr>
            <p:custDataLst>
              <p:tags r:id="rId5"/>
            </p:custDataLst>
          </p:nvPr>
        </p:nvPicPr>
        <p:blipFill>
          <a:blip r:embed="rId6"/>
          <a:srcRect l="45221" t="48058" r="45278" b="48164"/>
          <a:stretch>
            <a:fillRect/>
          </a:stretch>
        </p:blipFill>
        <p:spPr>
          <a:xfrm>
            <a:off x="1048827" y="4494454"/>
            <a:ext cx="465427" cy="237490"/>
          </a:xfrm>
          <a:prstGeom prst="rect">
            <a:avLst/>
          </a:prstGeom>
        </p:spPr>
      </p:pic>
      <p:pic>
        <p:nvPicPr>
          <p:cNvPr id="6" name="图片 3"/>
          <p:cNvPicPr>
            <a:picLocks noChangeAspect="1"/>
          </p:cNvPicPr>
          <p:nvPr>
            <p:custDataLst>
              <p:tags r:id="rId7"/>
            </p:custDataLst>
          </p:nvPr>
        </p:nvPicPr>
        <p:blipFill>
          <a:blip r:embed="rId6"/>
          <a:srcRect l="45221" t="48058" r="45278" b="48164"/>
          <a:stretch>
            <a:fillRect/>
          </a:stretch>
        </p:blipFill>
        <p:spPr>
          <a:xfrm>
            <a:off x="1048825" y="5046296"/>
            <a:ext cx="465427" cy="237490"/>
          </a:xfrm>
          <a:prstGeom prst="rect">
            <a:avLst/>
          </a:prstGeom>
        </p:spPr>
      </p:pic>
      <p:pic>
        <p:nvPicPr>
          <p:cNvPr id="7" name="图片 5"/>
          <p:cNvPicPr>
            <a:picLocks noChangeAspect="1"/>
          </p:cNvPicPr>
          <p:nvPr>
            <p:custDataLst>
              <p:tags r:id="rId8"/>
            </p:custDataLst>
          </p:nvPr>
        </p:nvPicPr>
        <p:blipFill>
          <a:blip r:embed="rId6"/>
          <a:srcRect l="45221" t="48058" r="45278" b="48164"/>
          <a:stretch>
            <a:fillRect/>
          </a:stretch>
        </p:blipFill>
        <p:spPr>
          <a:xfrm>
            <a:off x="1048826" y="5524459"/>
            <a:ext cx="465427" cy="2374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2" name="图片 1"/>
          <p:cNvPicPr>
            <a:picLocks noChangeAspect="1"/>
          </p:cNvPicPr>
          <p:nvPr/>
        </p:nvPicPr>
        <p:blipFill>
          <a:blip r:embed="rId4"/>
          <a:stretch>
            <a:fillRect/>
          </a:stretch>
        </p:blipFill>
        <p:spPr>
          <a:xfrm>
            <a:off x="650240" y="1805940"/>
            <a:ext cx="4330065" cy="2411095"/>
          </a:xfrm>
          <a:prstGeom prst="rect">
            <a:avLst/>
          </a:prstGeom>
        </p:spPr>
      </p:pic>
      <p:pic>
        <p:nvPicPr>
          <p:cNvPr id="107" name="图片 106"/>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5188585" y="1805940"/>
            <a:ext cx="6403340" cy="3651885"/>
          </a:xfrm>
          <a:prstGeom prst="rect">
            <a:avLst/>
          </a:prstGeom>
          <a:noFill/>
          <a:ln w="9525">
            <a:noFill/>
          </a:ln>
        </p:spPr>
      </p:pic>
      <p:sp>
        <p:nvSpPr>
          <p:cNvPr id="3" name="文本框 2"/>
          <p:cNvSpPr txBox="1"/>
          <p:nvPr>
            <p:custDataLst>
              <p:tags r:id="rId7"/>
            </p:custDataLst>
          </p:nvPr>
        </p:nvSpPr>
        <p:spPr>
          <a:xfrm>
            <a:off x="651510" y="4692650"/>
            <a:ext cx="4537075" cy="1379855"/>
          </a:xfrm>
          <a:prstGeom prst="rect">
            <a:avLst/>
          </a:prstGeom>
          <a:noFill/>
        </p:spPr>
        <p:txBody>
          <a:bodyPr wrap="square" rtlCol="0">
            <a:noAutofit/>
          </a:bodyPr>
          <a:p>
            <a:pPr algn="just"/>
            <a:r>
              <a:rPr lang="en-GB" dirty="0">
                <a:effectLst/>
                <a:latin typeface="Calibri" panose="020F0502020204030204" pitchFamily="34" charset="0"/>
                <a:ea typeface="等线" panose="02010600030101010101" pitchFamily="2" charset="-122"/>
                <a:cs typeface="Arial" panose="020B0604020202020204" pitchFamily="34" charset="0"/>
              </a:rPr>
              <a:t>Convex and flat cap shapes mushrooms are the most numerous, knobbed cap shapes mushrooms are mostly poisonous, and bell-shaped mushrooms are mostly edible.</a:t>
            </a:r>
            <a:endParaRPr lang="en-GB"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PA" val="v5.2.9"/>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PA" val="v5.2.9"/>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PA" val="v5.2.9"/>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PA" val="v5.2.9"/>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9"/>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PA" val="v5.2.9"/>
  <p:tag name="KSO_WM_BEAUTIFY_FLAG" val=""/>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 name="KSO_WM_UNIT_PLACING_PICTURE_USER_VIEWPORT" val="{&quot;height&quot;:439,&quot;width&quot;:508}"/>
</p:tagLst>
</file>

<file path=ppt/tags/tag135.xml><?xml version="1.0" encoding="utf-8"?>
<p:tagLst xmlns:p="http://schemas.openxmlformats.org/presentationml/2006/main">
  <p:tag name="KSO_WM_BEAUTIFY_FLAG" val=""/>
  <p:tag name="KSO_WM_UNIT_PLACING_PICTURE_USER_VIEWPORT" val="{&quot;height&quot;:439,&quot;width&quot;:508}"/>
</p:tagLst>
</file>

<file path=ppt/tags/tag136.xml><?xml version="1.0" encoding="utf-8"?>
<p:tagLst xmlns:p="http://schemas.openxmlformats.org/presentationml/2006/main">
  <p:tag name="KSO_WM_BEAUTIFY_FLAG" val=""/>
  <p:tag name="KSO_WM_UNIT_PLACING_PICTURE_USER_VIEWPORT" val="{&quot;height&quot;:439,&quot;width&quot;:508}"/>
</p:tagLst>
</file>

<file path=ppt/tags/tag137.xml><?xml version="1.0" encoding="utf-8"?>
<p:tagLst xmlns:p="http://schemas.openxmlformats.org/presentationml/2006/main">
  <p:tag name="KSO_WM_BEAUTIFY_FLAG" val=""/>
  <p:tag name="KSO_WM_UNIT_PLACING_PICTURE_USER_VIEWPORT" val="{&quot;height&quot;:439,&quot;width&quot;:508}"/>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PP_MARK_KEY" val="e4b4fa1d-fde4-4013-976c-ed15740e1a0f"/>
  <p:tag name="COMMONDATA" val="eyJoZGlkIjoiOWI2ZjRkYTFiMmFhMzI5MTllNWZhZTNmNzBiOTMyMTki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PA" val="v5.2.10"/>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PA" val="v5.2.9"/>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PA" val="v5.2.9"/>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PA" val="v5.2.9"/>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PA" val="v5.2.9"/>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PA" val="v5.2.9"/>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PA" val="v5.2.9"/>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汉仪旗黑-60简"/>
        <a:ea typeface="汉仪旗黑-60简"/>
        <a:cs typeface=""/>
      </a:majorFont>
      <a:minorFont>
        <a:latin typeface="汉仪旗黑-60简"/>
        <a:ea typeface="汉仪旗黑-60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6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60简"/>
        <a:ea typeface=""/>
        <a:cs typeface=""/>
        <a:font script="Jpan" typeface="ＭＳ Ｐゴシック"/>
        <a:font script="Hang" typeface="맑은 고딕"/>
        <a:font script="Hans" typeface="汉仪旗黑-60简"/>
        <a:font script="Hant" typeface="新細明體"/>
        <a:font script="Arab" typeface="汉仪旗黑-60简"/>
        <a:font script="Hebr" typeface="汉仪旗黑-60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60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6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60简"/>
        <a:ea typeface=""/>
        <a:cs typeface=""/>
        <a:font script="Jpan" typeface="ＭＳ Ｐゴシック"/>
        <a:font script="Hang" typeface="맑은 고딕"/>
        <a:font script="Hans" typeface="汉仪旗黑-60简"/>
        <a:font script="Hant" typeface="新細明體"/>
        <a:font script="Arab" typeface="汉仪旗黑-60简"/>
        <a:font script="Hebr" typeface="汉仪旗黑-60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60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7112</Words>
  <Application>WPS 演示</Application>
  <PresentationFormat>Widescreen</PresentationFormat>
  <Paragraphs>212</Paragraphs>
  <Slides>20</Slides>
  <Notes>12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汉仪旗黑-60简</vt:lpstr>
      <vt:lpstr>黑体</vt:lpstr>
      <vt:lpstr>Wingdings</vt:lpstr>
      <vt:lpstr>微软雅黑</vt:lpstr>
      <vt:lpstr>Helvetica Neue</vt:lpstr>
      <vt:lpstr>Calibri</vt:lpstr>
      <vt:lpstr>等线</vt:lpstr>
      <vt:lpstr>PingFang SC</vt:lpstr>
      <vt:lpstr>Abadi</vt:lpstr>
      <vt:lpstr>Arial Unicode MS</vt:lpstr>
      <vt:lpstr>Segoe Print</vt:lpstr>
      <vt:lpstr>汉仪旗黑-60简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XR G</dc:creator>
  <cp:lastModifiedBy>张晓伟</cp:lastModifiedBy>
  <cp:revision>226</cp:revision>
  <dcterms:created xsi:type="dcterms:W3CDTF">2019-06-19T02:08:00Z</dcterms:created>
  <dcterms:modified xsi:type="dcterms:W3CDTF">2023-05-06T18:35:48Z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95DA6CCF834C48A1A6453CFB8AFA191E_12</vt:lpwstr>
  </property>
</Properties>
</file>